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9D"/>
    <a:srgbClr val="FFFFFF"/>
    <a:srgbClr val="D870AD"/>
    <a:srgbClr val="EC87BF"/>
    <a:srgbClr val="B377D7"/>
    <a:srgbClr val="CB93EC"/>
    <a:srgbClr val="7277D5"/>
    <a:srgbClr val="4D8CDC"/>
    <a:srgbClr val="3BB1D9"/>
    <a:srgbClr val="39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A2212-4ACF-07CB-5750-24724C0ED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0815BF-45CE-D507-CB8D-8AF1C1FAE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3A37BC-C8F0-6B5A-418B-C9DCE011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78879-F65B-6BEA-0DD0-C94B7EA0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766D1-F766-52A8-90A9-B1DCAEDD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D097B-03F4-B925-E667-384A7D06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083E1F-CC22-D986-5F73-803270BA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5218F3-B713-0EAF-01C3-7096137C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F3CB3-AAFA-9661-5492-97242C15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39D6A-6B51-0B46-68A4-64546492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8FFC43-A31A-D7AB-B224-B5869BA89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CBDA4D-AC64-7908-A068-C8AC689F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5C5E5-0324-E79F-02A9-87C37C97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AE333-A8A5-CF2B-CF6D-1E9AD007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266510-4054-9B6F-1956-0F772D0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E4B8B-B4FF-7E15-BFC0-9FF27666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ED6F7-53BA-DC4C-096B-729E905C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F139C-5327-14EB-A872-0DA0EDE6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BA9B2-9A1C-684D-C2A5-E2DC94F4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14837-9C9F-B6B1-A435-08A9BCC4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B331A-EB9F-B9CF-625D-B087D947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E620A-E097-266F-2C18-184CA1BF6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2CCD6-0807-FE4F-9ABE-AF3D9169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05F3F-3239-ED18-ADBC-335044A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3DDE5-3F82-4D3F-70BD-EF221896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31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0C7-E2C2-AE35-3183-1C2406DF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B6FEF-B357-6115-14F0-CA955925F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8CC22A-0806-82E5-46B2-635D78966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91833F-73C2-BC72-3FD4-66C6D49E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79DD3B-34D4-E557-8C4D-A7F1B7EA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7F0A69-8ABC-BA08-0582-7D89F92D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6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0D5C4-2153-7CA4-089E-CB45C324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0125C9-6162-A991-BD11-0D831489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CD648A-1417-4C23-2644-006FE378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DAA4F9-35AB-9F0E-4B45-5BE739AB6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25F536-8299-4617-9821-0BAE40452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4461A7-E0FD-876D-BC83-4EDA263D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DEF9AC-5485-8B3A-2C6A-83478D53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D568A1-021B-1337-8735-FBF9A4AB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8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62E7C-FFFF-089F-A35F-3089D447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719358-07E3-EE77-C418-454CE6F7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C53054-CBD0-4612-AAC7-8FD3D297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E7F201-F017-3AAE-798A-CFD53BFB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5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B02916-061F-CB02-B1D1-D7004C4C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24A618-E76B-FF7B-B5A3-680090D3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B9704E-1E87-008A-9787-5A72987B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2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6C0D3-B57C-65BD-C643-C4D08F87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6F08F-9650-C942-C751-0421C06C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724336-F700-D355-4798-3BF4CFBD9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289835-04F1-5CB9-449A-929F6500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1D2176-808B-C542-A1CD-956ECCFD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D57D94-3497-E5D8-593A-99351001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1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5086A-BEF3-3645-AEE4-B5A02D17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F2E0FF-943C-FB9C-B48C-15DC49655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57B9FB-FE05-1FF0-22CC-730018D46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D7963B-D37A-ACF2-404A-7B384906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51F34E-4040-41D0-47E9-6A06B193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FB885B-641F-4EE3-4769-1EF5C531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4E0591-58A3-9699-0FF8-D13E4C9E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B029C-32AC-EDC4-2B76-1B1DF1CF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878A2-CDA8-F18D-5BDE-DF0CE63E6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29D5-9101-4CC9-9083-E5FDAF462051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6AD2A-2F0F-323B-A678-5741BA18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66583-9A9F-01E7-C430-E256084D1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07DF-955A-4C25-9089-4C2400ACC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5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pallu@afortec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fortech.com/catalogue/formation/288/agent-de-maintenance-en-equipements-de-genie-climatique-pompe-a-chaleur-chaudieres-collectives-centrales-de-traitement-dair-et-chauffage-urba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366FC4-5A59-16F1-BFA0-55F2C4495E1B}"/>
              </a:ext>
            </a:extLst>
          </p:cNvPr>
          <p:cNvSpPr/>
          <p:nvPr/>
        </p:nvSpPr>
        <p:spPr>
          <a:xfrm>
            <a:off x="0" y="0"/>
            <a:ext cx="7968343" cy="68580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FFF096-7D4C-B6F5-B201-E6DB9FEF7618}"/>
              </a:ext>
            </a:extLst>
          </p:cNvPr>
          <p:cNvSpPr txBox="1"/>
          <p:nvPr/>
        </p:nvSpPr>
        <p:spPr>
          <a:xfrm>
            <a:off x="936417" y="616882"/>
            <a:ext cx="578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Parcours de formation de </a:t>
            </a:r>
          </a:p>
          <a:p>
            <a:br>
              <a:rPr lang="fr-F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BFC97D-8F16-76ED-CBA6-C6A11F261001}"/>
              </a:ext>
            </a:extLst>
          </p:cNvPr>
          <p:cNvSpPr/>
          <p:nvPr/>
        </p:nvSpPr>
        <p:spPr>
          <a:xfrm>
            <a:off x="-107891" y="1253067"/>
            <a:ext cx="73607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l’Agent de Maintenance en chaufferie</a:t>
            </a:r>
            <a:endParaRPr lang="fr-FR" sz="4400" b="1" cap="none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4859DB-FD19-3442-9EB1-80CA03D40ED7}"/>
              </a:ext>
            </a:extLst>
          </p:cNvPr>
          <p:cNvSpPr txBox="1"/>
          <p:nvPr/>
        </p:nvSpPr>
        <p:spPr>
          <a:xfrm>
            <a:off x="810733" y="3797124"/>
            <a:ext cx="5368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Professionnels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voulez vous reconvertir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désirez changer de carrière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souhaitez approfondir vos connaissances par étapes ? 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B20E570-D0B4-F18C-F3B9-6724DC1548F2}"/>
              </a:ext>
            </a:extLst>
          </p:cNvPr>
          <p:cNvSpPr txBox="1"/>
          <p:nvPr/>
        </p:nvSpPr>
        <p:spPr>
          <a:xfrm>
            <a:off x="795065" y="5035173"/>
            <a:ext cx="6457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Entrepreneurs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Vous voulez développer les compétences d’Agents de maintenance en chaufferie pour répondre à vos besoins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46F5A5-53AA-F489-755C-230BA474D810}"/>
              </a:ext>
            </a:extLst>
          </p:cNvPr>
          <p:cNvSpPr txBox="1"/>
          <p:nvPr/>
        </p:nvSpPr>
        <p:spPr>
          <a:xfrm>
            <a:off x="9286664" y="5094090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4CD4026-DBA7-B895-4B7F-1F4D4BFEBC1A}"/>
              </a:ext>
            </a:extLst>
          </p:cNvPr>
          <p:cNvGrpSpPr/>
          <p:nvPr/>
        </p:nvGrpSpPr>
        <p:grpSpPr>
          <a:xfrm>
            <a:off x="10900639" y="5602964"/>
            <a:ext cx="629709" cy="151779"/>
            <a:chOff x="7708766" y="4118426"/>
            <a:chExt cx="629709" cy="15177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8A5BC8CB-A990-7B03-1846-8C9A6AB8B849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9298282-96F1-8173-BE8A-1C83E082B665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FD62DBE-749E-655F-6B97-F6F1FD53085A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5A427E1-D8BE-40CB-E4ED-44BDB9095129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B21EAD4-3A67-E998-63BB-822F6642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629" y="5060297"/>
            <a:ext cx="605079" cy="83511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D1231BA-348F-07B8-8590-59F81220A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69" y="1"/>
            <a:ext cx="5343331" cy="355552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1F7F606-AB1E-844D-5591-E4668EFBDC54}"/>
              </a:ext>
            </a:extLst>
          </p:cNvPr>
          <p:cNvSpPr/>
          <p:nvPr/>
        </p:nvSpPr>
        <p:spPr>
          <a:xfrm>
            <a:off x="6219762" y="2732714"/>
            <a:ext cx="1033117" cy="9518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80B69B5B-160C-0402-7763-52302DD08E5B}"/>
              </a:ext>
            </a:extLst>
          </p:cNvPr>
          <p:cNvSpPr/>
          <p:nvPr/>
        </p:nvSpPr>
        <p:spPr>
          <a:xfrm rot="5400000">
            <a:off x="6533526" y="2947879"/>
            <a:ext cx="625569" cy="521564"/>
          </a:xfrm>
          <a:prstGeom prst="triangle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3191069" y="126038"/>
            <a:ext cx="599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#Afortech a construit pour les Agents de maintenance en chaufferie un parcours de formation dédié en alternance</a:t>
            </a:r>
            <a:endParaRPr lang="fr-FR" sz="2400" i="1" dirty="0">
              <a:solidFill>
                <a:srgbClr val="FFC000"/>
              </a:solidFill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9477BDB-67C3-8977-47B2-4A1BA9644644}"/>
              </a:ext>
            </a:extLst>
          </p:cNvPr>
          <p:cNvGrpSpPr/>
          <p:nvPr/>
        </p:nvGrpSpPr>
        <p:grpSpPr>
          <a:xfrm>
            <a:off x="1085214" y="1642188"/>
            <a:ext cx="2977193" cy="4349641"/>
            <a:chOff x="466532" y="1642188"/>
            <a:chExt cx="2439855" cy="4349641"/>
          </a:xfrm>
        </p:grpSpPr>
        <p:sp>
          <p:nvSpPr>
            <p:cNvPr id="11" name="Rectangle : avec coin rogné 10">
              <a:extLst>
                <a:ext uri="{FF2B5EF4-FFF2-40B4-BE49-F238E27FC236}">
                  <a16:creationId xmlns:a16="http://schemas.microsoft.com/office/drawing/2014/main" id="{BF2E8A64-57B9-09E0-9119-B507B2062131}"/>
                </a:ext>
              </a:extLst>
            </p:cNvPr>
            <p:cNvSpPr/>
            <p:nvPr/>
          </p:nvSpPr>
          <p:spPr>
            <a:xfrm>
              <a:off x="466532" y="1642188"/>
              <a:ext cx="2439855" cy="4021468"/>
            </a:xfrm>
            <a:prstGeom prst="snip1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93B77EA-A94F-4B49-1858-A551BDB8ADD8}"/>
                </a:ext>
              </a:extLst>
            </p:cNvPr>
            <p:cNvSpPr txBox="1"/>
            <p:nvPr/>
          </p:nvSpPr>
          <p:spPr>
            <a:xfrm>
              <a:off x="466532" y="2144622"/>
              <a:ext cx="2439855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 métier</a:t>
              </a:r>
            </a:p>
            <a:p>
              <a:endParaRPr lang="fr-FR" sz="1400" b="1" dirty="0">
                <a:solidFill>
                  <a:srgbClr val="FF2E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Les enjeux du métier sont de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Répondre aux exigences des contrats de maintenance</a:t>
              </a:r>
              <a:b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Prendre en compte les impacts de son activité sur l'environnement.</a:t>
              </a:r>
              <a:b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Augmenter la satisfaction client en matière de confort et de maitrise de consommation d'énergie.</a:t>
              </a:r>
            </a:p>
            <a:p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400" b="1" dirty="0">
                <a:solidFill>
                  <a:srgbClr val="FF2E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600" dirty="0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4ACF9E0-8A33-CD59-37A0-6C107EFF3DC9}"/>
              </a:ext>
            </a:extLst>
          </p:cNvPr>
          <p:cNvGrpSpPr/>
          <p:nvPr/>
        </p:nvGrpSpPr>
        <p:grpSpPr>
          <a:xfrm>
            <a:off x="4572000" y="1642188"/>
            <a:ext cx="2977193" cy="4021468"/>
            <a:chOff x="2968040" y="1642188"/>
            <a:chExt cx="2477809" cy="4021468"/>
          </a:xfrm>
        </p:grpSpPr>
        <p:sp>
          <p:nvSpPr>
            <p:cNvPr id="14" name="Rectangle : avec coin rogné 13">
              <a:extLst>
                <a:ext uri="{FF2B5EF4-FFF2-40B4-BE49-F238E27FC236}">
                  <a16:creationId xmlns:a16="http://schemas.microsoft.com/office/drawing/2014/main" id="{65B9EF3D-4F6D-1F7C-C8B0-B9DA549551E2}"/>
                </a:ext>
              </a:extLst>
            </p:cNvPr>
            <p:cNvSpPr/>
            <p:nvPr/>
          </p:nvSpPr>
          <p:spPr>
            <a:xfrm>
              <a:off x="3005994" y="1642188"/>
              <a:ext cx="2439855" cy="4021468"/>
            </a:xfrm>
            <a:prstGeom prst="snip1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01B1C80-59CC-7A36-A8F8-CDCF5A20780D}"/>
                </a:ext>
              </a:extLst>
            </p:cNvPr>
            <p:cNvSpPr txBox="1"/>
            <p:nvPr/>
          </p:nvSpPr>
          <p:spPr>
            <a:xfrm>
              <a:off x="2968040" y="2144621"/>
              <a:ext cx="24778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 public visé</a:t>
              </a:r>
            </a:p>
            <a:p>
              <a:endParaRPr lang="fr-FR" b="1" dirty="0">
                <a:solidFill>
                  <a:srgbClr val="FF2E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Futurs Agents de Maintenance en équipements de génie climatique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En promotion ou en reconversion professionnelle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6D8D1B-48CA-9BE2-8AF8-4E1BB5CC0246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A5AED6E-BBED-03C5-EB3C-8AC70E1B3614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0A80F0F-6772-DCE9-B7CC-04EB80683761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8CED29B-C28C-DC7E-11CE-82CFBEFEF934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E353607A-645F-1801-8131-A3F2FF0F01C0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180E403F-B3C2-6EEB-95AE-1C5B77999F63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1560C6D5-448E-4B3F-3620-6457A976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B9F654-2833-52AC-E215-A799124D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84" y="2702598"/>
            <a:ext cx="3065884" cy="20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39183"/>
      </p:ext>
    </p:extLst>
  </p:cSld>
  <p:clrMapOvr>
    <a:masterClrMapping/>
  </p:clrMapOvr>
  <p:transition spd="med" advClick="0" advTm="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841918" y="193135"/>
            <a:ext cx="82175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Parcours de l’Agent de maintenance en chaufferie</a:t>
            </a:r>
            <a:r>
              <a:rPr lang="fr-FR" sz="2400" dirty="0">
                <a:solidFill>
                  <a:srgbClr val="FFC000"/>
                </a:solidFill>
              </a:rPr>
              <a:t>                                                    </a:t>
            </a:r>
          </a:p>
          <a:p>
            <a:pPr algn="ctr"/>
            <a:endParaRPr lang="fr-FR" sz="2400" dirty="0">
              <a:solidFill>
                <a:srgbClr val="FFC000"/>
              </a:solidFill>
            </a:endParaRPr>
          </a:p>
          <a:p>
            <a:pPr algn="ctr"/>
            <a:r>
              <a:rPr lang="fr-FR" sz="2400" dirty="0">
                <a:solidFill>
                  <a:srgbClr val="FFC000"/>
                </a:solidFill>
              </a:rPr>
              <a:t>Objectifs de la formation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811BFA2-3030-EC91-E50B-6259B6C8A326}"/>
              </a:ext>
            </a:extLst>
          </p:cNvPr>
          <p:cNvSpPr txBox="1"/>
          <p:nvPr/>
        </p:nvSpPr>
        <p:spPr>
          <a:xfrm>
            <a:off x="494522" y="2124801"/>
            <a:ext cx="7595118" cy="398570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dirty="0"/>
              <a:t>Finalités de la formation « Agent de maintenance en chaufferie » : </a:t>
            </a:r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Veiller au bon fonctionnement d’installations énergétiques comprenant plusieurs technologies (génie climatique, hydraulique, électrotechnique, électronique, etc.) en participant éventuellement à leur mise en service et en assurant la maintenance préventive.</a:t>
            </a:r>
            <a:br>
              <a:rPr lang="fr-FR" b="0" dirty="0"/>
            </a:br>
            <a:endParaRPr lang="fr-F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Acquérir les compétences pour assurer avec méthodologie les trois types de maintenance sur des installations de génie climatique (sur les parties production, distribution, réception) 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b="0" dirty="0">
                <a:solidFill>
                  <a:srgbClr val="C00000"/>
                </a:solidFill>
              </a:rPr>
              <a:t>Maintenance productive : améliorer la productivité</a:t>
            </a:r>
            <a:br>
              <a:rPr lang="fr-FR" sz="1200" b="0" dirty="0">
                <a:solidFill>
                  <a:srgbClr val="C00000"/>
                </a:solidFill>
              </a:rPr>
            </a:br>
            <a:endParaRPr lang="fr-FR" sz="1200" b="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Analyser des indicateurs permettant d'interagir sur les paramètres écologiques et économiques de l'installation.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00000"/>
                </a:solidFill>
              </a:rPr>
              <a:t>Maintenance préventive : entretenir une installation pour éviter toute dérive</a:t>
            </a:r>
            <a:br>
              <a:rPr lang="fr-FR" sz="1200" dirty="0">
                <a:solidFill>
                  <a:srgbClr val="C00000"/>
                </a:solidFill>
              </a:rPr>
            </a:br>
            <a:endParaRPr lang="fr-FR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Assurer le meilleur rapport entre le confort de l'habitat et la consommation d'énergie et anticiper d'éventuels dysfonctionnements.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00000"/>
                </a:solidFill>
              </a:rPr>
              <a:t>Maintenance curative : dépanner une installation</a:t>
            </a:r>
            <a:br>
              <a:rPr lang="fr-FR" sz="1200" dirty="0">
                <a:solidFill>
                  <a:srgbClr val="C00000"/>
                </a:solidFill>
              </a:rPr>
            </a:br>
            <a:endParaRPr lang="fr-FR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Remédier à un dysfonctionnement dans le but d'une remise en service de l'installation en choisissant des équipements de basse consommation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endParaRPr lang="fr-FR" sz="100" dirty="0">
              <a:solidFill>
                <a:srgbClr val="7030A0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8F9CD10-EFBB-1574-0197-DAD2436689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16" y="200573"/>
            <a:ext cx="771441" cy="900471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B2521282-CCE8-E59D-66DC-CEE3E60F928C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8D2FFE9-57D3-5208-8D4B-4960E91E989C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CEAB6232-5872-2BCB-76C2-97062F6A331C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AA307B3B-3625-588F-0A47-2AA9B5E6C4AF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DE7EAB61-4E2D-D50B-D2CF-D3E1E2FCECAF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48CFCBC8-B6B6-A776-1305-ABD52A25B418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id="{6B3D545D-3FB3-C9D4-FF65-7B62F739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816749-59D5-7F9C-1A28-CCC77FD5F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36" y="2585384"/>
            <a:ext cx="2712590" cy="1932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410060"/>
      </p:ext>
    </p:extLst>
  </p:cSld>
  <p:clrMapOvr>
    <a:masterClrMapping/>
  </p:clrMapOvr>
  <p:transition spd="med" advClick="0" advTm="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423809" y="116492"/>
            <a:ext cx="1031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Agent de maintenance en chaufferie : 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parcours en 16 modules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avec coin rogné 49">
            <a:extLst>
              <a:ext uri="{FF2B5EF4-FFF2-40B4-BE49-F238E27FC236}">
                <a16:creationId xmlns:a16="http://schemas.microsoft.com/office/drawing/2014/main" id="{38A8159D-C155-B360-1574-C18AFC452246}"/>
              </a:ext>
            </a:extLst>
          </p:cNvPr>
          <p:cNvSpPr/>
          <p:nvPr/>
        </p:nvSpPr>
        <p:spPr>
          <a:xfrm>
            <a:off x="9476017" y="726191"/>
            <a:ext cx="2341982" cy="2758605"/>
          </a:xfrm>
          <a:prstGeom prst="snip1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Parcours Agent de maintenance en chaufferie</a:t>
            </a:r>
          </a:p>
          <a:p>
            <a:endParaRPr lang="fr-FR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/>
              <a:t>Dispositif global : 46 jours</a:t>
            </a:r>
          </a:p>
          <a:p>
            <a:pPr lvl="0"/>
            <a:r>
              <a:rPr lang="fr-FR" sz="1400" dirty="0"/>
              <a:t>- ½ journée d’ouverture, </a:t>
            </a:r>
          </a:p>
          <a:p>
            <a:pPr lvl="0"/>
            <a:r>
              <a:rPr lang="fr-FR" sz="1400" dirty="0"/>
              <a:t>- 44 jours de formation,</a:t>
            </a:r>
          </a:p>
          <a:p>
            <a:pPr lvl="0"/>
            <a:r>
              <a:rPr lang="fr-FR" sz="1400" dirty="0"/>
              <a:t>- ½ journée de suivi en entreprise, </a:t>
            </a:r>
          </a:p>
          <a:p>
            <a:r>
              <a:rPr lang="fr-FR" sz="1400" dirty="0"/>
              <a:t>- 1 journée d’évaluation</a:t>
            </a:r>
            <a:endParaRPr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2D07429-70D7-65FC-9789-0825BD0F6E26}"/>
              </a:ext>
            </a:extLst>
          </p:cNvPr>
          <p:cNvSpPr txBox="1"/>
          <p:nvPr/>
        </p:nvSpPr>
        <p:spPr>
          <a:xfrm>
            <a:off x="9965094" y="5557552"/>
            <a:ext cx="195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6C2BCF7-B656-36E7-7AE5-9860A6CC2436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E555F9C0-0A9C-2529-47EF-148505E7B3C5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76577F48-62C9-24DC-B879-E6B572CAF3E9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B374D473-BE92-94E2-3791-458BCAA2E3EC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E018B81A-12D6-7897-12A8-BCBC4D67FA07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62805274-4095-5DEE-4D57-F169E88C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015" y="5484765"/>
            <a:ext cx="605079" cy="83511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C862A49-B230-6BB8-F96C-06EDF136C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5" y="709688"/>
            <a:ext cx="8618967" cy="59669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4A0B55-4E97-D5F7-7010-6BFA242202C1}"/>
              </a:ext>
            </a:extLst>
          </p:cNvPr>
          <p:cNvSpPr/>
          <p:nvPr/>
        </p:nvSpPr>
        <p:spPr>
          <a:xfrm>
            <a:off x="3834882" y="3284376"/>
            <a:ext cx="1380930" cy="681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modules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BAEEC-1C3F-D59A-FE2D-157845C3B842}"/>
              </a:ext>
            </a:extLst>
          </p:cNvPr>
          <p:cNvSpPr/>
          <p:nvPr/>
        </p:nvSpPr>
        <p:spPr>
          <a:xfrm>
            <a:off x="5770720" y="1204309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ED5F55"/>
                </a:solidFill>
              </a:rPr>
              <a:t>MODULE 2 : Réglementation propre aux chaufferies</a:t>
            </a:r>
          </a:p>
          <a:p>
            <a:endParaRPr lang="fr-FR" sz="1100" cap="all" dirty="0">
              <a:solidFill>
                <a:srgbClr val="ED54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0AD39-30AE-DA7F-2D0F-63BE82E15573}"/>
              </a:ext>
            </a:extLst>
          </p:cNvPr>
          <p:cNvSpPr/>
          <p:nvPr/>
        </p:nvSpPr>
        <p:spPr>
          <a:xfrm>
            <a:off x="3683245" y="745738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ED5466"/>
                </a:solidFill>
              </a:rPr>
              <a:t>MODULE 1 : Connaissances de base en électricité appliquée au génie climatique</a:t>
            </a:r>
            <a:endParaRPr lang="fr-FR" sz="1100" dirty="0">
              <a:solidFill>
                <a:srgbClr val="ED546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C251D-1B39-4494-9BEB-FAEF325DF8F9}"/>
              </a:ext>
            </a:extLst>
          </p:cNvPr>
          <p:cNvSpPr/>
          <p:nvPr/>
        </p:nvSpPr>
        <p:spPr>
          <a:xfrm>
            <a:off x="6383282" y="1828801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F87D51"/>
                </a:solidFill>
              </a:rPr>
              <a:t>MODULE 3 : Connaissances de base des réseaux de chauffage et traitement d'air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EF247-D515-79B7-DA0B-ACFDFD3EACEA}"/>
              </a:ext>
            </a:extLst>
          </p:cNvPr>
          <p:cNvSpPr/>
          <p:nvPr/>
        </p:nvSpPr>
        <p:spPr>
          <a:xfrm>
            <a:off x="6760774" y="2646014"/>
            <a:ext cx="2078144" cy="6187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F59C42"/>
                </a:solidFill>
              </a:rPr>
              <a:t>MODULE 4 : Maîtrise de l'hydraulique :</a:t>
            </a:r>
          </a:p>
          <a:p>
            <a:r>
              <a:rPr lang="fr-FR" sz="1100" cap="all" dirty="0">
                <a:solidFill>
                  <a:srgbClr val="F59C42"/>
                </a:solidFill>
              </a:rPr>
              <a:t>connaissance de base sur les pompes, l'expansion, etc.</a:t>
            </a:r>
          </a:p>
          <a:p>
            <a:endParaRPr lang="fr-FR" sz="1100" cap="all" dirty="0">
              <a:solidFill>
                <a:srgbClr val="F87D5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C00E3-206C-AC40-4AE4-2D874E5B7244}"/>
              </a:ext>
            </a:extLst>
          </p:cNvPr>
          <p:cNvSpPr/>
          <p:nvPr/>
        </p:nvSpPr>
        <p:spPr>
          <a:xfrm>
            <a:off x="6809792" y="3375935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F9B455"/>
                </a:solidFill>
              </a:rPr>
              <a:t>MODULE 5 : PRATIQUES ELECTRIQUE  </a:t>
            </a:r>
            <a:r>
              <a:rPr lang="fr-FR" sz="1100" cap="all" dirty="0" err="1">
                <a:solidFill>
                  <a:srgbClr val="F9B455"/>
                </a:solidFill>
              </a:rPr>
              <a:t>applIQUEES</a:t>
            </a:r>
            <a:r>
              <a:rPr lang="fr-FR" sz="1100" cap="all" dirty="0">
                <a:solidFill>
                  <a:srgbClr val="F9B455"/>
                </a:solidFill>
              </a:rPr>
              <a:t> au génie climatique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4450E-2CE2-BAF5-9BFC-E7D104D785ED}"/>
              </a:ext>
            </a:extLst>
          </p:cNvPr>
          <p:cNvSpPr/>
          <p:nvPr/>
        </p:nvSpPr>
        <p:spPr>
          <a:xfrm>
            <a:off x="6760774" y="4092009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B0C14F"/>
                </a:solidFill>
              </a:rPr>
              <a:t>MODULE 6 : L'HABILITATION DES INTERVENANTS DANS LES ZONES ATEX EN CONDUITE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F136E4-D947-4F68-6721-6E2295250593}"/>
              </a:ext>
            </a:extLst>
          </p:cNvPr>
          <p:cNvSpPr/>
          <p:nvPr/>
        </p:nvSpPr>
        <p:spPr>
          <a:xfrm>
            <a:off x="6315898" y="4779400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82C250"/>
                </a:solidFill>
              </a:rPr>
              <a:t>MODULE 7 : Sécurité et prévention des risques – SST et PRAP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8E4EC-C2C6-E848-4258-7917B939C02F}"/>
              </a:ext>
            </a:extLst>
          </p:cNvPr>
          <p:cNvSpPr/>
          <p:nvPr/>
        </p:nvSpPr>
        <p:spPr>
          <a:xfrm>
            <a:off x="5721702" y="5445585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39BDAF"/>
                </a:solidFill>
              </a:rPr>
              <a:t>MODULE 8 : Traitement de l’eau appliqué au Génie climatique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D1982-FD57-3B31-B3D7-91394E4D4D0A}"/>
              </a:ext>
            </a:extLst>
          </p:cNvPr>
          <p:cNvSpPr/>
          <p:nvPr/>
        </p:nvSpPr>
        <p:spPr>
          <a:xfrm>
            <a:off x="3540176" y="6016555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3BB1D9"/>
                </a:solidFill>
              </a:rPr>
              <a:t>MODULE 9 : Principes de fonctionnement d'une boucle de régulation</a:t>
            </a:r>
          </a:p>
          <a:p>
            <a:endParaRPr lang="fr-FR" sz="1100" cap="all" dirty="0">
              <a:solidFill>
                <a:srgbClr val="39BDA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5EF0DB-3EB0-05C9-6251-1B1FCC9FE5CF}"/>
              </a:ext>
            </a:extLst>
          </p:cNvPr>
          <p:cNvSpPr/>
          <p:nvPr/>
        </p:nvSpPr>
        <p:spPr>
          <a:xfrm>
            <a:off x="1316000" y="5479284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4D8CDC"/>
                </a:solidFill>
              </a:rPr>
              <a:t>MODULE 10 : Maintenance préventive : réglage des brûleurs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85CFED-55CE-9AF3-30BF-F498ACDB8A45}"/>
              </a:ext>
            </a:extLst>
          </p:cNvPr>
          <p:cNvSpPr/>
          <p:nvPr/>
        </p:nvSpPr>
        <p:spPr>
          <a:xfrm>
            <a:off x="316803" y="4825720"/>
            <a:ext cx="2529946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7277D5"/>
                </a:solidFill>
              </a:rPr>
              <a:t>MODULE 11 : CPCU MAINTENANCE DES SOUS-STATIONS VAPEUR : 1ER NIVEAU CHAUF-42 - STAGE HABILITANT</a:t>
            </a:r>
          </a:p>
          <a:p>
            <a:endParaRPr lang="fr-FR" sz="1100" cap="all" dirty="0">
              <a:solidFill>
                <a:srgbClr val="4D8CDC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22749B-1EF6-D6C2-F8DC-E1F0A8347D9E}"/>
              </a:ext>
            </a:extLst>
          </p:cNvPr>
          <p:cNvSpPr/>
          <p:nvPr/>
        </p:nvSpPr>
        <p:spPr>
          <a:xfrm>
            <a:off x="316802" y="4172157"/>
            <a:ext cx="2078144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CB93EC"/>
                </a:solidFill>
              </a:rPr>
              <a:t>MODULE 12 : Régulation et automatismes</a:t>
            </a:r>
          </a:p>
          <a:p>
            <a:endParaRPr lang="fr-FR" sz="1100" cap="all" dirty="0">
              <a:solidFill>
                <a:srgbClr val="7277D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EFA95F-6B7C-5101-7916-F783CA6B0442}"/>
              </a:ext>
            </a:extLst>
          </p:cNvPr>
          <p:cNvSpPr/>
          <p:nvPr/>
        </p:nvSpPr>
        <p:spPr>
          <a:xfrm>
            <a:off x="269764" y="3343501"/>
            <a:ext cx="1971137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B377D7"/>
                </a:solidFill>
              </a:rPr>
              <a:t>MODULE 13 : Optimiser la relation client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D86FC8-8F88-E4A0-D3BC-FA799D10597C}"/>
              </a:ext>
            </a:extLst>
          </p:cNvPr>
          <p:cNvSpPr/>
          <p:nvPr/>
        </p:nvSpPr>
        <p:spPr>
          <a:xfrm>
            <a:off x="423809" y="2572842"/>
            <a:ext cx="1971137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EC87BF"/>
                </a:solidFill>
              </a:rPr>
              <a:t>MODULE 14 : Préparation à l'habilitation électrique B1VBR</a:t>
            </a:r>
          </a:p>
          <a:p>
            <a:endParaRPr lang="fr-FR" sz="1100" cap="all" dirty="0">
              <a:solidFill>
                <a:srgbClr val="B377D7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175FCE-EF1E-B4E3-D3C0-2D8F6254C0D2}"/>
              </a:ext>
            </a:extLst>
          </p:cNvPr>
          <p:cNvSpPr/>
          <p:nvPr/>
        </p:nvSpPr>
        <p:spPr>
          <a:xfrm>
            <a:off x="822107" y="1828801"/>
            <a:ext cx="1971137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D870AD"/>
                </a:solidFill>
              </a:rPr>
              <a:t>MODULE 15 : Méthodologie structurée de dépannage</a:t>
            </a:r>
          </a:p>
          <a:p>
            <a:endParaRPr lang="fr-FR" sz="1100" cap="all" dirty="0">
              <a:solidFill>
                <a:srgbClr val="EC87B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29D7E6-69C2-DA4F-145D-A7B1E2533916}"/>
              </a:ext>
            </a:extLst>
          </p:cNvPr>
          <p:cNvSpPr/>
          <p:nvPr/>
        </p:nvSpPr>
        <p:spPr>
          <a:xfrm>
            <a:off x="1481883" y="1181010"/>
            <a:ext cx="1971137" cy="63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cap="all" dirty="0">
                <a:solidFill>
                  <a:srgbClr val="C25C9D"/>
                </a:solidFill>
              </a:rPr>
              <a:t>MODULE 16 : Maintenance préventive : optimisation des brûleurs</a:t>
            </a:r>
          </a:p>
        </p:txBody>
      </p:sp>
    </p:spTree>
    <p:extLst>
      <p:ext uri="{BB962C8B-B14F-4D97-AF65-F5344CB8AC3E}">
        <p14:creationId xmlns:p14="http://schemas.microsoft.com/office/powerpoint/2010/main" val="1587785072"/>
      </p:ext>
    </p:extLst>
  </p:cSld>
  <p:clrMapOvr>
    <a:masterClrMapping/>
  </p:clrMapOvr>
  <p:transition spd="med" advClick="0" advTm="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F4076-CCDE-191B-4940-ABF4CF282161}"/>
              </a:ext>
            </a:extLst>
          </p:cNvPr>
          <p:cNvSpPr/>
          <p:nvPr/>
        </p:nvSpPr>
        <p:spPr>
          <a:xfrm>
            <a:off x="0" y="1"/>
            <a:ext cx="12192000" cy="18288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CC1C1-7080-E9A4-5854-32822B8625FD}"/>
              </a:ext>
            </a:extLst>
          </p:cNvPr>
          <p:cNvSpPr txBox="1"/>
          <p:nvPr/>
        </p:nvSpPr>
        <p:spPr>
          <a:xfrm>
            <a:off x="1884787" y="149290"/>
            <a:ext cx="823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#Afortech a conçu ce parcours de l’Agent de maintenance en chaufferie pour ceux  qui ont le potentiel pour évoluer </a:t>
            </a:r>
          </a:p>
          <a:p>
            <a:r>
              <a:rPr lang="fr-FR" sz="2400" dirty="0">
                <a:solidFill>
                  <a:schemeClr val="bg1"/>
                </a:solidFill>
              </a:rPr>
              <a:t>dans ce métier en tension</a:t>
            </a:r>
            <a:endParaRPr lang="fr-FR" sz="2400" i="1" dirty="0">
              <a:solidFill>
                <a:srgbClr val="FF2E8D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B57B9-B4A3-691E-237E-3B7E98A7A130}"/>
              </a:ext>
            </a:extLst>
          </p:cNvPr>
          <p:cNvSpPr/>
          <p:nvPr/>
        </p:nvSpPr>
        <p:spPr>
          <a:xfrm>
            <a:off x="0" y="6542131"/>
            <a:ext cx="12192000" cy="328708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BDAC169-490D-4F8D-0297-9D9921E0E02E}"/>
              </a:ext>
            </a:extLst>
          </p:cNvPr>
          <p:cNvSpPr txBox="1"/>
          <p:nvPr/>
        </p:nvSpPr>
        <p:spPr>
          <a:xfrm>
            <a:off x="9435955" y="5756564"/>
            <a:ext cx="24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afortech</a:t>
            </a:r>
            <a:endParaRPr lang="fr-FR" sz="2800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1200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rgbClr val="003E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FORMATION CONTINUE </a:t>
            </a:r>
            <a:endParaRPr lang="fr-FR" sz="1400" b="1" dirty="0">
              <a:solidFill>
                <a:srgbClr val="003E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7A02B33-DD03-A9E6-3222-D68965D62261}"/>
              </a:ext>
            </a:extLst>
          </p:cNvPr>
          <p:cNvGrpSpPr/>
          <p:nvPr/>
        </p:nvGrpSpPr>
        <p:grpSpPr>
          <a:xfrm>
            <a:off x="11049930" y="6265438"/>
            <a:ext cx="629709" cy="151779"/>
            <a:chOff x="7708766" y="4118426"/>
            <a:chExt cx="629709" cy="151779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8029B6AC-779C-DE32-DC10-78A42F47CBAA}"/>
                </a:ext>
              </a:extLst>
            </p:cNvPr>
            <p:cNvSpPr/>
            <p:nvPr/>
          </p:nvSpPr>
          <p:spPr>
            <a:xfrm>
              <a:off x="7708766" y="4118427"/>
              <a:ext cx="130629" cy="15177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44026B7F-A962-56AA-C624-70D913E58A7B}"/>
                </a:ext>
              </a:extLst>
            </p:cNvPr>
            <p:cNvSpPr/>
            <p:nvPr/>
          </p:nvSpPr>
          <p:spPr>
            <a:xfrm>
              <a:off x="7875126" y="4118426"/>
              <a:ext cx="130629" cy="1517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C31CCEB6-202D-60CF-6BA9-0A44AFC9790A}"/>
                </a:ext>
              </a:extLst>
            </p:cNvPr>
            <p:cNvSpPr/>
            <p:nvPr/>
          </p:nvSpPr>
          <p:spPr>
            <a:xfrm>
              <a:off x="8041486" y="4118426"/>
              <a:ext cx="130629" cy="151778"/>
            </a:xfrm>
            <a:prstGeom prst="roundRect">
              <a:avLst/>
            </a:prstGeom>
            <a:solidFill>
              <a:srgbClr val="DB007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C50508E-1930-93D0-07EF-2593AE4F94D0}"/>
                </a:ext>
              </a:extLst>
            </p:cNvPr>
            <p:cNvSpPr/>
            <p:nvPr/>
          </p:nvSpPr>
          <p:spPr>
            <a:xfrm>
              <a:off x="8207846" y="4118426"/>
              <a:ext cx="130629" cy="1517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F62DD13D-9BDB-B977-C4A9-5722B54F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20" y="5722771"/>
            <a:ext cx="605079" cy="835118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21FEBDA-AC29-3E24-1BF3-3FD5694CC505}"/>
              </a:ext>
            </a:extLst>
          </p:cNvPr>
          <p:cNvSpPr txBox="1"/>
          <p:nvPr/>
        </p:nvSpPr>
        <p:spPr>
          <a:xfrm>
            <a:off x="593152" y="2254588"/>
            <a:ext cx="1016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toute question, contactez directement Brigitte </a:t>
            </a:r>
            <a:r>
              <a:rPr lang="fr-FR" dirty="0" err="1"/>
              <a:t>Pallu</a:t>
            </a:r>
            <a:r>
              <a:rPr lang="fr-FR" dirty="0"/>
              <a:t>, au </a:t>
            </a:r>
            <a:r>
              <a:rPr lang="fr-FR" dirty="0">
                <a:solidFill>
                  <a:srgbClr val="00508A"/>
                </a:solidFill>
                <a:effectLst/>
              </a:rPr>
              <a:t>06 11 46 19 13</a:t>
            </a:r>
            <a:r>
              <a:rPr lang="fr-FR" dirty="0"/>
              <a:t>,  </a:t>
            </a:r>
            <a:r>
              <a:rPr lang="fr-FR" i="1" dirty="0">
                <a:hlinkClick r:id="rId3"/>
              </a:rPr>
              <a:t>bpallu@afortech.com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ou allez sur le site : </a:t>
            </a:r>
            <a:r>
              <a:rPr lang="fr-FR" sz="1400" i="1" dirty="0">
                <a:hlinkClick r:id="rId4"/>
              </a:rPr>
              <a:t>catalogue </a:t>
            </a:r>
            <a:r>
              <a:rPr lang="fr-FR" sz="1400" i="1" dirty="0" err="1">
                <a:hlinkClick r:id="rId4"/>
              </a:rPr>
              <a:t>Afortech</a:t>
            </a:r>
            <a:endParaRPr lang="fr-FR" i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308E71F-369A-E42A-57CC-9F68CDDA6E17}"/>
              </a:ext>
            </a:extLst>
          </p:cNvPr>
          <p:cNvSpPr txBox="1"/>
          <p:nvPr/>
        </p:nvSpPr>
        <p:spPr>
          <a:xfrm>
            <a:off x="12801600" y="4012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1C0A3D-DD0F-4797-CD9F-DEE8864C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559" y="2062792"/>
            <a:ext cx="1150720" cy="17298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9D73872-A242-7E94-FA2E-86FC146FC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898" y="3208001"/>
            <a:ext cx="4422707" cy="30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3908"/>
      </p:ext>
    </p:extLst>
  </p:cSld>
  <p:clrMapOvr>
    <a:masterClrMapping/>
  </p:clrMapOvr>
  <p:transition spd="med" advClick="0"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10431</TotalTime>
  <Words>582</Words>
  <Application>Microsoft Office PowerPoint</Application>
  <PresentationFormat>Grand écran</PresentationFormat>
  <Paragraphs>74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Admintech</dc:creator>
  <cp:lastModifiedBy>Admintech</cp:lastModifiedBy>
  <cp:revision>142</cp:revision>
  <dcterms:created xsi:type="dcterms:W3CDTF">2023-02-08T14:01:44Z</dcterms:created>
  <dcterms:modified xsi:type="dcterms:W3CDTF">2025-11-13T18:03:57Z</dcterms:modified>
</cp:coreProperties>
</file>