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CC00CC"/>
    <a:srgbClr val="EAEAEA"/>
    <a:srgbClr val="FF2E8D"/>
    <a:srgbClr val="00CC99"/>
    <a:srgbClr val="00BEF0"/>
    <a:srgbClr val="00508A"/>
    <a:srgbClr val="FF99FF"/>
    <a:srgbClr val="0084C0"/>
    <a:srgbClr val="93F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A2212-4ACF-07CB-5750-24724C0ED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0815BF-45CE-D507-CB8D-8AF1C1FAE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3A37BC-C8F0-6B5A-418B-C9DCE011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C78879-F65B-6BEA-0DD0-C94B7EA0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3766D1-F766-52A8-90A9-B1DCAEDD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30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D097B-03F4-B925-E667-384A7D06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083E1F-CC22-D986-5F73-803270BAD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5218F3-B713-0EAF-01C3-7096137C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CF3CB3-AAFA-9661-5492-97242C15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039D6A-6B51-0B46-68A4-64546492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7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B8FFC43-A31A-D7AB-B224-B5869BA89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CBDA4D-AC64-7908-A068-C8AC689F8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35C5E5-0324-E79F-02A9-87C37C97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5AE333-A8A5-CF2B-CF6D-1E9AD007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266510-4054-9B6F-1956-0F772D0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69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E4B8B-B4FF-7E15-BFC0-9FF27666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1ED6F7-53BA-DC4C-096B-729E905C9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3F139C-5327-14EB-A872-0DA0EDE6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BA9B2-9A1C-684D-C2A5-E2DC94F4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C14837-9C9F-B6B1-A435-08A9BCC4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0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B331A-EB9F-B9CF-625D-B087D947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8E620A-E097-266F-2C18-184CA1BF6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D2CCD6-0807-FE4F-9ABE-AF3D91695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905F3F-3239-ED18-ADBC-335044A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63DDE5-3F82-4D3F-70BD-EF221896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31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020C7-E2C2-AE35-3183-1C2406DF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1B6FEF-B357-6115-14F0-CA955925F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8CC22A-0806-82E5-46B2-635D78966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91833F-73C2-BC72-3FD4-66C6D49E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79DD3B-34D4-E557-8C4D-A7F1B7EA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7F0A69-8ABC-BA08-0582-7D89F92D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06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A0D5C4-2153-7CA4-089E-CB45C324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0125C9-6162-A991-BD11-0D831489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CD648A-1417-4C23-2644-006FE3782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DAA4F9-35AB-9F0E-4B45-5BE739AB6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25F536-8299-4617-9821-0BAE40452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4461A7-E0FD-876D-BC83-4EDA263D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DEF9AC-5485-8B3A-2C6A-83478D53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5D568A1-021B-1337-8735-FBF9A4AB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18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062E7C-FFFF-089F-A35F-3089D447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719358-07E3-EE77-C418-454CE6F7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C53054-CBD0-4612-AAC7-8FD3D297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E7F201-F017-3AAE-798A-CFD53BFB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53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B02916-061F-CB02-B1D1-D7004C4C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24A618-E76B-FF7B-B5A3-680090D3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B9704E-1E87-008A-9787-5A72987B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52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96C0D3-B57C-65BD-C643-C4D08F87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F6F08F-9650-C942-C751-0421C06C8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724336-F700-D355-4798-3BF4CFBD9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289835-04F1-5CB9-449A-929F6500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1D2176-808B-C542-A1CD-956ECCFD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D57D94-3497-E5D8-593A-99351001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51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5086A-BEF3-3645-AEE4-B5A02D17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F2E0FF-943C-FB9C-B48C-15DC49655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57B9FB-FE05-1FF0-22CC-730018D46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D7963B-D37A-ACF2-404A-7B384906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51F34E-4040-41D0-47E9-6A06B193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FB885B-641F-4EE3-4769-1EF5C531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1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E4E0591-58A3-9699-0FF8-D13E4C9E6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4B029C-32AC-EDC4-2B76-1B1DF1CFD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1878A2-CDA8-F18D-5BDE-DF0CE63E6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129D5-9101-4CC9-9083-E5FDAF462051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6AD2A-2F0F-323B-A678-5741BA183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E66583-9A9F-01E7-C430-E256084D1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25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fortech.com/formation/manager-efficacement-sur-chantier/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afortech.com/formation/chef-dequipe-organisation-de-chantie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pallu@afortech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hyperlink" Target="http://www.afortech.com/catalogu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366FC4-5A59-16F1-BFA0-55F2C4495E1B}"/>
              </a:ext>
            </a:extLst>
          </p:cNvPr>
          <p:cNvSpPr/>
          <p:nvPr/>
        </p:nvSpPr>
        <p:spPr>
          <a:xfrm>
            <a:off x="0" y="0"/>
            <a:ext cx="7968343" cy="6858000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5FFF096-7D4C-B6F5-B201-E6DB9FEF7618}"/>
              </a:ext>
            </a:extLst>
          </p:cNvPr>
          <p:cNvSpPr txBox="1"/>
          <p:nvPr/>
        </p:nvSpPr>
        <p:spPr>
          <a:xfrm>
            <a:off x="1388001" y="340528"/>
            <a:ext cx="5780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Parcours de formation </a:t>
            </a:r>
          </a:p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br>
              <a:rPr lang="fr-FR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BFC97D-8F16-76ED-CBA6-C6A11F261001}"/>
              </a:ext>
            </a:extLst>
          </p:cNvPr>
          <p:cNvSpPr/>
          <p:nvPr/>
        </p:nvSpPr>
        <p:spPr>
          <a:xfrm>
            <a:off x="1361242" y="842565"/>
            <a:ext cx="54794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Chef d’équipe</a:t>
            </a:r>
            <a:endParaRPr lang="fr-FR" sz="4400" b="1" cap="none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74859DB-FD19-3442-9EB1-80CA03D40ED7}"/>
              </a:ext>
            </a:extLst>
          </p:cNvPr>
          <p:cNvSpPr txBox="1"/>
          <p:nvPr/>
        </p:nvSpPr>
        <p:spPr>
          <a:xfrm>
            <a:off x="810733" y="2300445"/>
            <a:ext cx="5368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>
                    <a:lumMod val="85000"/>
                  </a:schemeClr>
                </a:solidFill>
              </a:rPr>
              <a:t>Professionnels</a:t>
            </a: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Vous voulez monter en compétences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Vous désirez évoluer dans votre carrière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Vous souhaitez approfondir vos connaissances par étapes ? 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B20E570-D0B4-F18C-F3B9-6724DC1548F2}"/>
              </a:ext>
            </a:extLst>
          </p:cNvPr>
          <p:cNvSpPr txBox="1"/>
          <p:nvPr/>
        </p:nvSpPr>
        <p:spPr>
          <a:xfrm>
            <a:off x="810733" y="5678108"/>
            <a:ext cx="64578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>
                    <a:lumMod val="85000"/>
                  </a:schemeClr>
                </a:solidFill>
              </a:rPr>
              <a:t>Entrepreneurs</a:t>
            </a: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Vous voulez renforcer les compétences « cœur de métier » de vos Chefs d’équipe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46F5A5-53AA-F489-755C-230BA474D810}"/>
              </a:ext>
            </a:extLst>
          </p:cNvPr>
          <p:cNvSpPr txBox="1"/>
          <p:nvPr/>
        </p:nvSpPr>
        <p:spPr>
          <a:xfrm>
            <a:off x="9435955" y="5756564"/>
            <a:ext cx="240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afortech</a:t>
            </a:r>
            <a:endParaRPr lang="fr-FR" sz="2800" b="1" dirty="0">
              <a:solidFill>
                <a:srgbClr val="003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fr-FR" sz="1200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FORMATION CONTINUE </a:t>
            </a:r>
            <a:endParaRPr lang="fr-FR" sz="1400" b="1" dirty="0">
              <a:solidFill>
                <a:srgbClr val="003E6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4CD4026-DBA7-B895-4B7F-1F4D4BFEBC1A}"/>
              </a:ext>
            </a:extLst>
          </p:cNvPr>
          <p:cNvGrpSpPr/>
          <p:nvPr/>
        </p:nvGrpSpPr>
        <p:grpSpPr>
          <a:xfrm>
            <a:off x="11049930" y="6265438"/>
            <a:ext cx="629709" cy="151779"/>
            <a:chOff x="7708766" y="4118426"/>
            <a:chExt cx="629709" cy="151779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8A5BC8CB-A990-7B03-1846-8C9A6AB8B849}"/>
                </a:ext>
              </a:extLst>
            </p:cNvPr>
            <p:cNvSpPr/>
            <p:nvPr/>
          </p:nvSpPr>
          <p:spPr>
            <a:xfrm>
              <a:off x="7708766" y="4118427"/>
              <a:ext cx="130629" cy="15177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49298282-96F1-8173-BE8A-1C83E082B665}"/>
                </a:ext>
              </a:extLst>
            </p:cNvPr>
            <p:cNvSpPr/>
            <p:nvPr/>
          </p:nvSpPr>
          <p:spPr>
            <a:xfrm>
              <a:off x="7875126" y="4118426"/>
              <a:ext cx="130629" cy="15177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6FD62DBE-749E-655F-6B97-F6F1FD53085A}"/>
                </a:ext>
              </a:extLst>
            </p:cNvPr>
            <p:cNvSpPr/>
            <p:nvPr/>
          </p:nvSpPr>
          <p:spPr>
            <a:xfrm>
              <a:off x="8041486" y="4118426"/>
              <a:ext cx="130629" cy="151778"/>
            </a:xfrm>
            <a:prstGeom prst="roundRect">
              <a:avLst/>
            </a:prstGeom>
            <a:solidFill>
              <a:srgbClr val="DB007A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45A427E1-D8BE-40CB-E4ED-44BDB9095129}"/>
                </a:ext>
              </a:extLst>
            </p:cNvPr>
            <p:cNvSpPr/>
            <p:nvPr/>
          </p:nvSpPr>
          <p:spPr>
            <a:xfrm>
              <a:off x="8207846" y="4118426"/>
              <a:ext cx="130629" cy="15177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1B21EAD4-3A67-E998-63BB-822F66420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920" y="5722771"/>
            <a:ext cx="605079" cy="8351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443B9C3-6B3A-6E11-EACD-35ACCFBD2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7" y="3803451"/>
            <a:ext cx="2264150" cy="158122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9619F4B-2508-099F-5FDC-5189F992B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358" y="1"/>
            <a:ext cx="5128642" cy="349898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E1F7F606-AB1E-844D-5591-E4668EFBDC54}"/>
              </a:ext>
            </a:extLst>
          </p:cNvPr>
          <p:cNvSpPr/>
          <p:nvPr/>
        </p:nvSpPr>
        <p:spPr>
          <a:xfrm>
            <a:off x="6219762" y="2732715"/>
            <a:ext cx="1033117" cy="95189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80B69B5B-160C-0402-7763-52302DD08E5B}"/>
              </a:ext>
            </a:extLst>
          </p:cNvPr>
          <p:cNvSpPr/>
          <p:nvPr/>
        </p:nvSpPr>
        <p:spPr>
          <a:xfrm rot="5400000">
            <a:off x="6493361" y="2933478"/>
            <a:ext cx="625569" cy="521564"/>
          </a:xfrm>
          <a:prstGeom prst="triangle">
            <a:avLst/>
          </a:prstGeom>
          <a:solidFill>
            <a:srgbClr val="F8F8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9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9F4076-CCDE-191B-4940-ABF4CF282161}"/>
              </a:ext>
            </a:extLst>
          </p:cNvPr>
          <p:cNvSpPr/>
          <p:nvPr/>
        </p:nvSpPr>
        <p:spPr>
          <a:xfrm>
            <a:off x="0" y="1"/>
            <a:ext cx="12192000" cy="1828800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6CC1C1-7080-E9A4-5854-32822B8625FD}"/>
              </a:ext>
            </a:extLst>
          </p:cNvPr>
          <p:cNvSpPr txBox="1"/>
          <p:nvPr/>
        </p:nvSpPr>
        <p:spPr>
          <a:xfrm>
            <a:off x="3191069" y="126038"/>
            <a:ext cx="5990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#Afortech a construit pour les Chefs d’équipe un parcours de formation dédié</a:t>
            </a:r>
            <a:endParaRPr lang="fr-FR" sz="2400" i="1" dirty="0">
              <a:solidFill>
                <a:srgbClr val="FFC000"/>
              </a:solidFill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A9477BDB-67C3-8977-47B2-4A1BA9644644}"/>
              </a:ext>
            </a:extLst>
          </p:cNvPr>
          <p:cNvGrpSpPr/>
          <p:nvPr/>
        </p:nvGrpSpPr>
        <p:grpSpPr>
          <a:xfrm>
            <a:off x="1085214" y="1642188"/>
            <a:ext cx="2977193" cy="4349641"/>
            <a:chOff x="466532" y="1642188"/>
            <a:chExt cx="2439855" cy="4349641"/>
          </a:xfrm>
        </p:grpSpPr>
        <p:sp>
          <p:nvSpPr>
            <p:cNvPr id="11" name="Rectangle : avec coin rogné 10">
              <a:extLst>
                <a:ext uri="{FF2B5EF4-FFF2-40B4-BE49-F238E27FC236}">
                  <a16:creationId xmlns:a16="http://schemas.microsoft.com/office/drawing/2014/main" id="{BF2E8A64-57B9-09E0-9119-B507B2062131}"/>
                </a:ext>
              </a:extLst>
            </p:cNvPr>
            <p:cNvSpPr/>
            <p:nvPr/>
          </p:nvSpPr>
          <p:spPr>
            <a:xfrm>
              <a:off x="466532" y="1642188"/>
              <a:ext cx="2439855" cy="4021468"/>
            </a:xfrm>
            <a:prstGeom prst="snip1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93B77EA-A94F-4B49-1858-A551BDB8ADD8}"/>
                </a:ext>
              </a:extLst>
            </p:cNvPr>
            <p:cNvSpPr txBox="1"/>
            <p:nvPr/>
          </p:nvSpPr>
          <p:spPr>
            <a:xfrm>
              <a:off x="466532" y="2144622"/>
              <a:ext cx="2439855" cy="384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Le métier</a:t>
              </a:r>
            </a:p>
            <a:p>
              <a:endParaRPr lang="fr-FR" sz="1400" b="1" dirty="0">
                <a:solidFill>
                  <a:srgbClr val="FF2E8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Le Chef d’équipe gère et anime une équipe de professionnels du Bâtiment.</a:t>
              </a:r>
            </a:p>
            <a:p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Ce véritable animateur d’équipe veille à la qualité et la productivité pendant les différentes étapes d’un projet ou d’une intervention. </a:t>
              </a:r>
            </a:p>
            <a:p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Le Chef d’équipe est le garant de la réglementation (hygiène et sécurité) mais aussi du respect de l’exécution et des plannings.</a:t>
              </a:r>
            </a:p>
            <a:p>
              <a:endParaRPr lang="fr-FR" sz="1400" b="1" dirty="0">
                <a:solidFill>
                  <a:srgbClr val="FF2E8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FR" sz="1600" dirty="0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4ACF9E0-8A33-CD59-37A0-6C107EFF3DC9}"/>
              </a:ext>
            </a:extLst>
          </p:cNvPr>
          <p:cNvGrpSpPr/>
          <p:nvPr/>
        </p:nvGrpSpPr>
        <p:grpSpPr>
          <a:xfrm>
            <a:off x="4572000" y="1642188"/>
            <a:ext cx="2977193" cy="4021468"/>
            <a:chOff x="2968040" y="1642188"/>
            <a:chExt cx="2477809" cy="4021468"/>
          </a:xfrm>
        </p:grpSpPr>
        <p:sp>
          <p:nvSpPr>
            <p:cNvPr id="14" name="Rectangle : avec coin rogné 13">
              <a:extLst>
                <a:ext uri="{FF2B5EF4-FFF2-40B4-BE49-F238E27FC236}">
                  <a16:creationId xmlns:a16="http://schemas.microsoft.com/office/drawing/2014/main" id="{65B9EF3D-4F6D-1F7C-C8B0-B9DA549551E2}"/>
                </a:ext>
              </a:extLst>
            </p:cNvPr>
            <p:cNvSpPr/>
            <p:nvPr/>
          </p:nvSpPr>
          <p:spPr>
            <a:xfrm>
              <a:off x="3005994" y="1642188"/>
              <a:ext cx="2439855" cy="4021468"/>
            </a:xfrm>
            <a:prstGeom prst="snip1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01B1C80-59CC-7A36-A8F8-CDCF5A20780D}"/>
                </a:ext>
              </a:extLst>
            </p:cNvPr>
            <p:cNvSpPr txBox="1"/>
            <p:nvPr/>
          </p:nvSpPr>
          <p:spPr>
            <a:xfrm>
              <a:off x="2968040" y="2144621"/>
              <a:ext cx="247780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Le public visé</a:t>
              </a:r>
            </a:p>
            <a:p>
              <a:endParaRPr lang="fr-FR" b="1" dirty="0">
                <a:solidFill>
                  <a:srgbClr val="FF2E8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Tout public amené à devenir Chef d’équipe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Chef d’équipe en développement de compétences</a:t>
              </a:r>
              <a:endParaRPr lang="fr-FR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9BB57B9-B4A3-691E-237E-3B7E98A7A130}"/>
              </a:ext>
            </a:extLst>
          </p:cNvPr>
          <p:cNvSpPr/>
          <p:nvPr/>
        </p:nvSpPr>
        <p:spPr>
          <a:xfrm>
            <a:off x="0" y="6542131"/>
            <a:ext cx="12192000" cy="328708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96D8D1B-48CA-9BE2-8AF8-4E1BB5CC0246}"/>
              </a:ext>
            </a:extLst>
          </p:cNvPr>
          <p:cNvSpPr txBox="1"/>
          <p:nvPr/>
        </p:nvSpPr>
        <p:spPr>
          <a:xfrm>
            <a:off x="9435955" y="5756564"/>
            <a:ext cx="240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afortech</a:t>
            </a:r>
            <a:endParaRPr lang="fr-FR" sz="2800" b="1" dirty="0">
              <a:solidFill>
                <a:srgbClr val="003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fr-FR" sz="1200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FORMATION CONTINUE </a:t>
            </a:r>
            <a:endParaRPr lang="fr-FR" sz="1400" b="1" dirty="0">
              <a:solidFill>
                <a:srgbClr val="003E6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A5AED6E-BBED-03C5-EB3C-8AC70E1B3614}"/>
              </a:ext>
            </a:extLst>
          </p:cNvPr>
          <p:cNvGrpSpPr/>
          <p:nvPr/>
        </p:nvGrpSpPr>
        <p:grpSpPr>
          <a:xfrm>
            <a:off x="11049930" y="6265438"/>
            <a:ext cx="629709" cy="151779"/>
            <a:chOff x="7708766" y="4118426"/>
            <a:chExt cx="629709" cy="151779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0A80F0F-6772-DCE9-B7CC-04EB80683761}"/>
                </a:ext>
              </a:extLst>
            </p:cNvPr>
            <p:cNvSpPr/>
            <p:nvPr/>
          </p:nvSpPr>
          <p:spPr>
            <a:xfrm>
              <a:off x="7708766" y="4118427"/>
              <a:ext cx="130629" cy="15177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E8CED29B-C28C-DC7E-11CE-82CFBEFEF934}"/>
                </a:ext>
              </a:extLst>
            </p:cNvPr>
            <p:cNvSpPr/>
            <p:nvPr/>
          </p:nvSpPr>
          <p:spPr>
            <a:xfrm>
              <a:off x="7875126" y="4118426"/>
              <a:ext cx="130629" cy="15177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E353607A-645F-1801-8131-A3F2FF0F01C0}"/>
                </a:ext>
              </a:extLst>
            </p:cNvPr>
            <p:cNvSpPr/>
            <p:nvPr/>
          </p:nvSpPr>
          <p:spPr>
            <a:xfrm>
              <a:off x="8041486" y="4118426"/>
              <a:ext cx="130629" cy="151778"/>
            </a:xfrm>
            <a:prstGeom prst="roundRect">
              <a:avLst/>
            </a:prstGeom>
            <a:solidFill>
              <a:srgbClr val="DB007A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180E403F-B3C2-6EEB-95AE-1C5B77999F63}"/>
                </a:ext>
              </a:extLst>
            </p:cNvPr>
            <p:cNvSpPr/>
            <p:nvPr/>
          </p:nvSpPr>
          <p:spPr>
            <a:xfrm>
              <a:off x="8207846" y="4118426"/>
              <a:ext cx="130629" cy="15177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1560C6D5-448E-4B3F-3620-6457A976F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920" y="5722771"/>
            <a:ext cx="605079" cy="83511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7B9F654-2833-52AC-E215-A799124D6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84" y="2702598"/>
            <a:ext cx="3065884" cy="20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39183"/>
      </p:ext>
    </p:extLst>
  </p:cSld>
  <p:clrMapOvr>
    <a:masterClrMapping/>
  </p:clrMapOvr>
  <p:transition spd="med" advClick="0" advTm="5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9F4076-CCDE-191B-4940-ABF4CF282161}"/>
              </a:ext>
            </a:extLst>
          </p:cNvPr>
          <p:cNvSpPr/>
          <p:nvPr/>
        </p:nvSpPr>
        <p:spPr>
          <a:xfrm>
            <a:off x="0" y="1"/>
            <a:ext cx="12192000" cy="1828800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6CC1C1-7080-E9A4-5854-32822B8625FD}"/>
              </a:ext>
            </a:extLst>
          </p:cNvPr>
          <p:cNvSpPr txBox="1"/>
          <p:nvPr/>
        </p:nvSpPr>
        <p:spPr>
          <a:xfrm>
            <a:off x="485192" y="149290"/>
            <a:ext cx="10319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Parcours Chef d’équipe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parcours en 3 temps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BB57B9-B4A3-691E-237E-3B7E98A7A130}"/>
              </a:ext>
            </a:extLst>
          </p:cNvPr>
          <p:cNvSpPr/>
          <p:nvPr/>
        </p:nvSpPr>
        <p:spPr>
          <a:xfrm>
            <a:off x="0" y="6542131"/>
            <a:ext cx="12192000" cy="328708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 : avec coin rogné 49">
            <a:extLst>
              <a:ext uri="{FF2B5EF4-FFF2-40B4-BE49-F238E27FC236}">
                <a16:creationId xmlns:a16="http://schemas.microsoft.com/office/drawing/2014/main" id="{38A8159D-C155-B360-1574-C18AFC452246}"/>
              </a:ext>
            </a:extLst>
          </p:cNvPr>
          <p:cNvSpPr/>
          <p:nvPr/>
        </p:nvSpPr>
        <p:spPr>
          <a:xfrm>
            <a:off x="8136126" y="3170377"/>
            <a:ext cx="1970652" cy="2050988"/>
          </a:xfrm>
          <a:prstGeom prst="snip1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Parcours Chef d’équipe</a:t>
            </a:r>
          </a:p>
          <a:p>
            <a:endParaRPr lang="fr-FR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3 stages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7 jours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2D07429-70D7-65FC-9789-0825BD0F6E26}"/>
              </a:ext>
            </a:extLst>
          </p:cNvPr>
          <p:cNvSpPr txBox="1"/>
          <p:nvPr/>
        </p:nvSpPr>
        <p:spPr>
          <a:xfrm>
            <a:off x="9435955" y="5756564"/>
            <a:ext cx="240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afortech</a:t>
            </a:r>
            <a:endParaRPr lang="fr-FR" sz="2800" b="1" dirty="0">
              <a:solidFill>
                <a:srgbClr val="003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fr-FR" sz="1200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FORMATION CONTINUE </a:t>
            </a:r>
            <a:endParaRPr lang="fr-FR" sz="1400" b="1" dirty="0">
              <a:solidFill>
                <a:srgbClr val="003E6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C6C2BCF7-B656-36E7-7AE5-9860A6CC2436}"/>
              </a:ext>
            </a:extLst>
          </p:cNvPr>
          <p:cNvGrpSpPr/>
          <p:nvPr/>
        </p:nvGrpSpPr>
        <p:grpSpPr>
          <a:xfrm>
            <a:off x="11049930" y="6265438"/>
            <a:ext cx="629709" cy="151779"/>
            <a:chOff x="7708766" y="4118426"/>
            <a:chExt cx="629709" cy="151779"/>
          </a:xfrm>
        </p:grpSpPr>
        <p:sp>
          <p:nvSpPr>
            <p:cNvPr id="64" name="Rectangle : coins arrondis 63">
              <a:extLst>
                <a:ext uri="{FF2B5EF4-FFF2-40B4-BE49-F238E27FC236}">
                  <a16:creationId xmlns:a16="http://schemas.microsoft.com/office/drawing/2014/main" id="{E555F9C0-0A9C-2529-47EF-148505E7B3C5}"/>
                </a:ext>
              </a:extLst>
            </p:cNvPr>
            <p:cNvSpPr/>
            <p:nvPr/>
          </p:nvSpPr>
          <p:spPr>
            <a:xfrm>
              <a:off x="7708766" y="4118427"/>
              <a:ext cx="130629" cy="15177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id="{76577F48-62C9-24DC-B879-E6B572CAF3E9}"/>
                </a:ext>
              </a:extLst>
            </p:cNvPr>
            <p:cNvSpPr/>
            <p:nvPr/>
          </p:nvSpPr>
          <p:spPr>
            <a:xfrm>
              <a:off x="7875126" y="4118426"/>
              <a:ext cx="130629" cy="15177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 : coins arrondis 65">
              <a:extLst>
                <a:ext uri="{FF2B5EF4-FFF2-40B4-BE49-F238E27FC236}">
                  <a16:creationId xmlns:a16="http://schemas.microsoft.com/office/drawing/2014/main" id="{B374D473-BE92-94E2-3791-458BCAA2E3EC}"/>
                </a:ext>
              </a:extLst>
            </p:cNvPr>
            <p:cNvSpPr/>
            <p:nvPr/>
          </p:nvSpPr>
          <p:spPr>
            <a:xfrm>
              <a:off x="8041486" y="4118426"/>
              <a:ext cx="130629" cy="151778"/>
            </a:xfrm>
            <a:prstGeom prst="roundRect">
              <a:avLst/>
            </a:prstGeom>
            <a:solidFill>
              <a:srgbClr val="DB007A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E018B81A-12D6-7897-12A8-BCBC4D67FA07}"/>
                </a:ext>
              </a:extLst>
            </p:cNvPr>
            <p:cNvSpPr/>
            <p:nvPr/>
          </p:nvSpPr>
          <p:spPr>
            <a:xfrm>
              <a:off x="8207846" y="4118426"/>
              <a:ext cx="130629" cy="15177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62805274-4095-5DEE-4D57-F169E88CD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920" y="5722771"/>
            <a:ext cx="605079" cy="83511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3E2D283-2992-26D3-BABC-2D801A03F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52" y="914401"/>
            <a:ext cx="3064208" cy="204261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B168DD-BF93-FA91-4F5D-27313CC12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" y="1828801"/>
            <a:ext cx="7191768" cy="47133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3E72CA1-CC2D-7A7A-CB36-C49505016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728" y="4109699"/>
            <a:ext cx="1614195" cy="170702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91AE907-41D8-1D30-F03F-3DD1545CE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882" y="4014307"/>
            <a:ext cx="1614195" cy="163028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70F9E49-CE14-8E6C-B493-8422C5D80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299" y="4014306"/>
            <a:ext cx="1614195" cy="163028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89EF796-6C4D-DF34-B72F-75D812520121}"/>
              </a:ext>
            </a:extLst>
          </p:cNvPr>
          <p:cNvSpPr txBox="1"/>
          <p:nvPr/>
        </p:nvSpPr>
        <p:spPr>
          <a:xfrm>
            <a:off x="2957209" y="3936588"/>
            <a:ext cx="1838923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Assurer sa sécurité et celle des autres sur  chantier</a:t>
            </a:r>
          </a:p>
          <a:p>
            <a:endParaRPr lang="fr-FR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PREV-03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0D6BB4-1DF8-539B-380D-5C51E404456A}"/>
              </a:ext>
            </a:extLst>
          </p:cNvPr>
          <p:cNvSpPr txBox="1"/>
          <p:nvPr/>
        </p:nvSpPr>
        <p:spPr>
          <a:xfrm>
            <a:off x="5197994" y="3971698"/>
            <a:ext cx="183892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d’équipe : organisation de chantier</a:t>
            </a:r>
          </a:p>
          <a:p>
            <a:endParaRPr lang="fr-FR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ORG-01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DA50C5F-92BE-E34D-22BE-04DCAE877683}"/>
              </a:ext>
            </a:extLst>
          </p:cNvPr>
          <p:cNvSpPr txBox="1"/>
          <p:nvPr/>
        </p:nvSpPr>
        <p:spPr>
          <a:xfrm>
            <a:off x="670907" y="3936588"/>
            <a:ext cx="19100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Encadrement : communiquer et manager efficacement sur chantier</a:t>
            </a:r>
          </a:p>
          <a:p>
            <a:pPr algn="ctr"/>
            <a:endParaRPr lang="fr-FR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MAN-02</a:t>
            </a:r>
          </a:p>
        </p:txBody>
      </p:sp>
    </p:spTree>
    <p:extLst>
      <p:ext uri="{BB962C8B-B14F-4D97-AF65-F5344CB8AC3E}">
        <p14:creationId xmlns:p14="http://schemas.microsoft.com/office/powerpoint/2010/main" val="1587785072"/>
      </p:ext>
    </p:extLst>
  </p:cSld>
  <p:clrMapOvr>
    <a:masterClrMapping/>
  </p:clrMapOvr>
  <p:transition spd="med" advClick="0" advTm="5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9F4076-CCDE-191B-4940-ABF4CF282161}"/>
              </a:ext>
            </a:extLst>
          </p:cNvPr>
          <p:cNvSpPr/>
          <p:nvPr/>
        </p:nvSpPr>
        <p:spPr>
          <a:xfrm>
            <a:off x="0" y="1"/>
            <a:ext cx="12192000" cy="1828800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6CC1C1-7080-E9A4-5854-32822B8625FD}"/>
              </a:ext>
            </a:extLst>
          </p:cNvPr>
          <p:cNvSpPr txBox="1"/>
          <p:nvPr/>
        </p:nvSpPr>
        <p:spPr>
          <a:xfrm>
            <a:off x="2512662" y="177283"/>
            <a:ext cx="8217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Parcours du Chef d’équipe</a:t>
            </a:r>
          </a:p>
          <a:p>
            <a:pPr algn="ctr"/>
            <a:r>
              <a:rPr lang="fr-FR" sz="2000" dirty="0">
                <a:solidFill>
                  <a:srgbClr val="FFC000"/>
                </a:solidFill>
              </a:rPr>
              <a:t>                                                         Détail des modules de formation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BB57B9-B4A3-691E-237E-3B7E98A7A130}"/>
              </a:ext>
            </a:extLst>
          </p:cNvPr>
          <p:cNvSpPr/>
          <p:nvPr/>
        </p:nvSpPr>
        <p:spPr>
          <a:xfrm>
            <a:off x="0" y="6542131"/>
            <a:ext cx="12192000" cy="328708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43827AE-0965-5469-FDA4-7EC8B4E97B6E}"/>
              </a:ext>
            </a:extLst>
          </p:cNvPr>
          <p:cNvSpPr txBox="1"/>
          <p:nvPr/>
        </p:nvSpPr>
        <p:spPr>
          <a:xfrm>
            <a:off x="3135909" y="1594721"/>
            <a:ext cx="2571869" cy="46320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Assurer sa sécurité et celle des autres sur chantier</a:t>
            </a:r>
          </a:p>
          <a:p>
            <a:r>
              <a:rPr lang="fr-FR" sz="1200" b="1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100" b="1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100" b="1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Enjeux</a:t>
            </a:r>
          </a:p>
          <a:p>
            <a:r>
              <a:rPr lang="fr-FR" sz="1100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Adopter une démarche de prévention des risques afin de sécuriser son chantier</a:t>
            </a:r>
          </a:p>
          <a:p>
            <a:endParaRPr lang="fr-FR" sz="1100" b="1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100" b="1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pédagogiques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50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Intégrer les principes de Santé et Sécurité au travail.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50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Assurer sa santé et celle des autres sur les chantiers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50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Analyser une situation dangereuse et mettre en </a:t>
            </a:r>
            <a:r>
              <a:rPr lang="fr-FR" sz="1050" dirty="0" err="1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r>
              <a:rPr lang="fr-FR" sz="1050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mesures de prévention lors de la réalisation d’un chantier</a:t>
            </a:r>
          </a:p>
          <a:p>
            <a:endParaRPr lang="fr-FR" sz="1050" b="1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100" b="1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</a:t>
            </a:r>
          </a:p>
          <a:p>
            <a:r>
              <a:rPr lang="fr-FR" sz="1050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jour</a:t>
            </a:r>
          </a:p>
          <a:p>
            <a:endParaRPr lang="fr-FR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PREV-03</a:t>
            </a:r>
          </a:p>
          <a:p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DABE2BD-9241-B816-EEF7-A12BCFF833AD}"/>
              </a:ext>
            </a:extLst>
          </p:cNvPr>
          <p:cNvSpPr txBox="1"/>
          <p:nvPr/>
        </p:nvSpPr>
        <p:spPr>
          <a:xfrm>
            <a:off x="5986247" y="1610847"/>
            <a:ext cx="2571870" cy="45858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400" dirty="0">
                <a:solidFill>
                  <a:srgbClr val="7030A0"/>
                </a:solidFill>
              </a:rPr>
              <a:t>3 Chef d’équipe : organisation de chantier</a:t>
            </a:r>
          </a:p>
          <a:p>
            <a:endParaRPr lang="fr-FR" sz="1100" b="0" dirty="0">
              <a:solidFill>
                <a:srgbClr val="7030A0"/>
              </a:solidFill>
            </a:endParaRPr>
          </a:p>
          <a:p>
            <a:endParaRPr lang="fr-FR" sz="1100" b="0" dirty="0">
              <a:solidFill>
                <a:srgbClr val="7030A0"/>
              </a:solidFill>
            </a:endParaRPr>
          </a:p>
          <a:p>
            <a:endParaRPr lang="fr-FR" sz="1100" b="0" dirty="0">
              <a:solidFill>
                <a:srgbClr val="7030A0"/>
              </a:solidFill>
            </a:endParaRPr>
          </a:p>
          <a:p>
            <a:r>
              <a:rPr lang="fr-FR" sz="1100" dirty="0">
                <a:solidFill>
                  <a:srgbClr val="7030A0"/>
                </a:solidFill>
              </a:rPr>
              <a:t>Enjeux</a:t>
            </a:r>
          </a:p>
          <a:p>
            <a:r>
              <a:rPr lang="fr-FR" sz="1100" b="0" dirty="0">
                <a:solidFill>
                  <a:srgbClr val="7030A0"/>
                </a:solidFill>
              </a:rPr>
              <a:t>Gagner en efficacité dans l’organisation et la réalisation de ses chantiers</a:t>
            </a:r>
          </a:p>
          <a:p>
            <a:endParaRPr lang="fr-FR" sz="1100" b="0" dirty="0">
              <a:solidFill>
                <a:srgbClr val="7030A0"/>
              </a:solidFill>
            </a:endParaRPr>
          </a:p>
          <a:p>
            <a:r>
              <a:rPr lang="fr-FR" sz="1100" dirty="0">
                <a:solidFill>
                  <a:srgbClr val="7030A0"/>
                </a:solidFill>
              </a:rPr>
              <a:t>Objectifs pédagogiques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50" b="0" dirty="0">
                <a:solidFill>
                  <a:srgbClr val="7030A0"/>
                </a:solidFill>
              </a:rPr>
              <a:t>Appréhender la méthodologie de préparation de chantier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50" b="0" dirty="0">
                <a:solidFill>
                  <a:srgbClr val="7030A0"/>
                </a:solidFill>
              </a:rPr>
              <a:t>Découper le chantier en phases et tâches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50" b="0" dirty="0">
                <a:solidFill>
                  <a:srgbClr val="7030A0"/>
                </a:solidFill>
              </a:rPr>
              <a:t>Définir des modes opératoires de chaque poste de travail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50" b="0" dirty="0">
                <a:solidFill>
                  <a:srgbClr val="7030A0"/>
                </a:solidFill>
              </a:rPr>
              <a:t>Définir les moyens pour assurer la sécurité et les risques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50" b="0" dirty="0">
                <a:solidFill>
                  <a:srgbClr val="7030A0"/>
                </a:solidFill>
              </a:rPr>
              <a:t>Coordonner l’équipe et les livraisons.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1050" b="0" dirty="0">
              <a:solidFill>
                <a:srgbClr val="7030A0"/>
              </a:solidFill>
            </a:endParaRPr>
          </a:p>
          <a:p>
            <a:r>
              <a:rPr lang="fr-FR" sz="1100" dirty="0">
                <a:solidFill>
                  <a:srgbClr val="7030A0"/>
                </a:solidFill>
              </a:rPr>
              <a:t>Durée</a:t>
            </a:r>
          </a:p>
          <a:p>
            <a:r>
              <a:rPr lang="fr-FR" sz="1100" b="0" dirty="0">
                <a:solidFill>
                  <a:srgbClr val="7030A0"/>
                </a:solidFill>
              </a:rPr>
              <a:t>3 jours</a:t>
            </a:r>
          </a:p>
          <a:p>
            <a:endParaRPr lang="fr-FR" sz="1800" dirty="0">
              <a:solidFill>
                <a:srgbClr val="CC00CC"/>
              </a:solidFill>
              <a:hlinkClick r:id="rId2"/>
            </a:endParaRPr>
          </a:p>
          <a:p>
            <a:r>
              <a:rPr lang="fr-FR" dirty="0">
                <a:solidFill>
                  <a:srgbClr val="CC00CC"/>
                </a:solidFill>
              </a:rPr>
              <a:t>ORG-01</a:t>
            </a:r>
          </a:p>
          <a:p>
            <a:endParaRPr lang="fr-FR" sz="800" dirty="0">
              <a:solidFill>
                <a:srgbClr val="CC00CC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811BFA2-3030-EC91-E50B-6259B6C8A326}"/>
              </a:ext>
            </a:extLst>
          </p:cNvPr>
          <p:cNvSpPr txBox="1"/>
          <p:nvPr/>
        </p:nvSpPr>
        <p:spPr>
          <a:xfrm>
            <a:off x="291913" y="1578497"/>
            <a:ext cx="2565527" cy="465512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400" dirty="0">
                <a:solidFill>
                  <a:schemeClr val="accent2"/>
                </a:solidFill>
              </a:rPr>
              <a:t>1 </a:t>
            </a:r>
            <a:r>
              <a:rPr lang="fr-FR" sz="1400" b="1" dirty="0">
                <a:solidFill>
                  <a:schemeClr val="accent2"/>
                </a:solidFill>
              </a:rPr>
              <a:t>Encadrement : communiquer et manager efficacement sur chantier</a:t>
            </a:r>
          </a:p>
          <a:p>
            <a:endParaRPr lang="fr-FR" sz="2000" dirty="0">
              <a:solidFill>
                <a:schemeClr val="accent2"/>
              </a:solidFill>
            </a:endParaRPr>
          </a:p>
          <a:p>
            <a:r>
              <a:rPr lang="fr-FR" sz="1050" dirty="0">
                <a:solidFill>
                  <a:schemeClr val="accent2"/>
                </a:solidFill>
              </a:rPr>
              <a:t>Enjeux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50" b="0" dirty="0">
                <a:solidFill>
                  <a:schemeClr val="accent2"/>
                </a:solidFill>
              </a:rPr>
              <a:t>Assurer une communication efficace et adaptée à l’ensemble des partenaires internes et externes au chantier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50" b="0" dirty="0">
                <a:solidFill>
                  <a:schemeClr val="accent2"/>
                </a:solidFill>
              </a:rPr>
              <a:t>Motiver ses équipes, et affirmer son leadership.</a:t>
            </a:r>
          </a:p>
          <a:p>
            <a:endParaRPr lang="fr-FR" sz="1000" b="0" dirty="0">
              <a:solidFill>
                <a:schemeClr val="accent2"/>
              </a:solidFill>
            </a:endParaRPr>
          </a:p>
          <a:p>
            <a:r>
              <a:rPr lang="fr-FR" sz="1050" dirty="0">
                <a:solidFill>
                  <a:schemeClr val="accent2"/>
                </a:solidFill>
              </a:rPr>
              <a:t>Objectifs pédagogiques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altLang="fr-FR" sz="105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Développer l’esprit d’équipe.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altLang="fr-FR" sz="105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Motiver et obtenir l’engagement de ses collaborateurs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altLang="fr-FR" sz="105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Se faire reconnaître et accepter dans leurs fonctions : ce qui fonde  l’autorité et le respect </a:t>
            </a:r>
          </a:p>
          <a:p>
            <a:endParaRPr lang="fr-FR" sz="1050" b="0" dirty="0">
              <a:solidFill>
                <a:schemeClr val="accent2"/>
              </a:solidFill>
            </a:endParaRPr>
          </a:p>
          <a:p>
            <a:r>
              <a:rPr lang="fr-FR" sz="1050" dirty="0">
                <a:solidFill>
                  <a:schemeClr val="accent2"/>
                </a:solidFill>
              </a:rPr>
              <a:t>Durée</a:t>
            </a:r>
          </a:p>
          <a:p>
            <a:r>
              <a:rPr lang="fr-FR" sz="1000" b="0" dirty="0">
                <a:solidFill>
                  <a:schemeClr val="accent2"/>
                </a:solidFill>
              </a:rPr>
              <a:t>3 jours</a:t>
            </a:r>
          </a:p>
          <a:p>
            <a:endParaRPr lang="fr-FR" sz="1050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  <a:hlinkClick r:id="rId3"/>
            </a:endParaRPr>
          </a:p>
          <a:p>
            <a:r>
              <a:rPr lang="fr-FR" dirty="0">
                <a:solidFill>
                  <a:srgbClr val="7030A0"/>
                </a:solidFill>
              </a:rPr>
              <a:t>MAN-02</a:t>
            </a:r>
          </a:p>
          <a:p>
            <a:endParaRPr lang="fr-FR" sz="100" dirty="0">
              <a:solidFill>
                <a:srgbClr val="7030A0"/>
              </a:solidFill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88F9CD10-EFBB-1574-0197-DAD2436689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316" y="200573"/>
            <a:ext cx="771441" cy="900471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B2521282-CCE8-E59D-66DC-CEE3E60F928C}"/>
              </a:ext>
            </a:extLst>
          </p:cNvPr>
          <p:cNvSpPr txBox="1"/>
          <p:nvPr/>
        </p:nvSpPr>
        <p:spPr>
          <a:xfrm>
            <a:off x="9435955" y="5756564"/>
            <a:ext cx="240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afortech</a:t>
            </a:r>
            <a:endParaRPr lang="fr-FR" sz="2800" b="1" dirty="0">
              <a:solidFill>
                <a:srgbClr val="003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fr-FR" sz="1200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FORMATION CONTINUE </a:t>
            </a:r>
            <a:endParaRPr lang="fr-FR" sz="1400" b="1" dirty="0">
              <a:solidFill>
                <a:srgbClr val="003E6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8D2FFE9-57D3-5208-8D4B-4960E91E989C}"/>
              </a:ext>
            </a:extLst>
          </p:cNvPr>
          <p:cNvGrpSpPr/>
          <p:nvPr/>
        </p:nvGrpSpPr>
        <p:grpSpPr>
          <a:xfrm>
            <a:off x="11049930" y="6265438"/>
            <a:ext cx="629709" cy="151779"/>
            <a:chOff x="7708766" y="4118426"/>
            <a:chExt cx="629709" cy="151779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CEAB6232-5872-2BCB-76C2-97062F6A331C}"/>
                </a:ext>
              </a:extLst>
            </p:cNvPr>
            <p:cNvSpPr/>
            <p:nvPr/>
          </p:nvSpPr>
          <p:spPr>
            <a:xfrm>
              <a:off x="7708766" y="4118427"/>
              <a:ext cx="130629" cy="15177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AA307B3B-3625-588F-0A47-2AA9B5E6C4AF}"/>
                </a:ext>
              </a:extLst>
            </p:cNvPr>
            <p:cNvSpPr/>
            <p:nvPr/>
          </p:nvSpPr>
          <p:spPr>
            <a:xfrm>
              <a:off x="7875126" y="4118426"/>
              <a:ext cx="130629" cy="15177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DE7EAB61-4E2D-D50B-D2CF-D3E1E2FCECAF}"/>
                </a:ext>
              </a:extLst>
            </p:cNvPr>
            <p:cNvSpPr/>
            <p:nvPr/>
          </p:nvSpPr>
          <p:spPr>
            <a:xfrm>
              <a:off x="8041486" y="4118426"/>
              <a:ext cx="130629" cy="151778"/>
            </a:xfrm>
            <a:prstGeom prst="roundRect">
              <a:avLst/>
            </a:prstGeom>
            <a:solidFill>
              <a:srgbClr val="DB007A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48CFCBC8-B6B6-A776-1305-ABD52A25B418}"/>
                </a:ext>
              </a:extLst>
            </p:cNvPr>
            <p:cNvSpPr/>
            <p:nvPr/>
          </p:nvSpPr>
          <p:spPr>
            <a:xfrm>
              <a:off x="8207846" y="4118426"/>
              <a:ext cx="130629" cy="15177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4" name="Image 53">
            <a:extLst>
              <a:ext uri="{FF2B5EF4-FFF2-40B4-BE49-F238E27FC236}">
                <a16:creationId xmlns:a16="http://schemas.microsoft.com/office/drawing/2014/main" id="{6B3D545D-3FB3-C9D4-FF65-7B62F7393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6920" y="5722771"/>
            <a:ext cx="605079" cy="83511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FA0AE98-55E5-A49C-E30B-9006E2DF1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36" y="332732"/>
            <a:ext cx="1825535" cy="6200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3816749-59D5-7F9C-1A28-CCC77FD5F5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36" y="2585384"/>
            <a:ext cx="2712590" cy="1932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410060"/>
      </p:ext>
    </p:extLst>
  </p:cSld>
  <p:clrMapOvr>
    <a:masterClrMapping/>
  </p:clrMapOvr>
  <p:transition spd="med" advClick="0" advTm="5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9F4076-CCDE-191B-4940-ABF4CF282161}"/>
              </a:ext>
            </a:extLst>
          </p:cNvPr>
          <p:cNvSpPr/>
          <p:nvPr/>
        </p:nvSpPr>
        <p:spPr>
          <a:xfrm>
            <a:off x="0" y="1"/>
            <a:ext cx="12192000" cy="1828800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6CC1C1-7080-E9A4-5854-32822B8625FD}"/>
              </a:ext>
            </a:extLst>
          </p:cNvPr>
          <p:cNvSpPr txBox="1"/>
          <p:nvPr/>
        </p:nvSpPr>
        <p:spPr>
          <a:xfrm>
            <a:off x="1884787" y="149290"/>
            <a:ext cx="823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#Afortech a conçu ce parcours du Chef d’équipe </a:t>
            </a:r>
          </a:p>
          <a:p>
            <a:r>
              <a:rPr lang="fr-FR" sz="2400" dirty="0">
                <a:solidFill>
                  <a:schemeClr val="bg1"/>
                </a:solidFill>
              </a:rPr>
              <a:t>pour ceux  qui ont le potentiel pour évoluer </a:t>
            </a:r>
          </a:p>
          <a:p>
            <a:r>
              <a:rPr lang="fr-FR" sz="2400" dirty="0">
                <a:solidFill>
                  <a:schemeClr val="bg1"/>
                </a:solidFill>
              </a:rPr>
              <a:t>dans ce métier en tension</a:t>
            </a:r>
            <a:endParaRPr lang="fr-FR" sz="2400" i="1" dirty="0">
              <a:solidFill>
                <a:srgbClr val="FF2E8D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BB57B9-B4A3-691E-237E-3B7E98A7A130}"/>
              </a:ext>
            </a:extLst>
          </p:cNvPr>
          <p:cNvSpPr/>
          <p:nvPr/>
        </p:nvSpPr>
        <p:spPr>
          <a:xfrm>
            <a:off x="0" y="6542131"/>
            <a:ext cx="12192000" cy="328708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BDAC169-490D-4F8D-0297-9D9921E0E02E}"/>
              </a:ext>
            </a:extLst>
          </p:cNvPr>
          <p:cNvSpPr txBox="1"/>
          <p:nvPr/>
        </p:nvSpPr>
        <p:spPr>
          <a:xfrm>
            <a:off x="9435955" y="5756564"/>
            <a:ext cx="240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afortech</a:t>
            </a:r>
            <a:endParaRPr lang="fr-FR" sz="2800" b="1" dirty="0">
              <a:solidFill>
                <a:srgbClr val="003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fr-FR" sz="1200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FORMATION CONTINUE </a:t>
            </a:r>
            <a:endParaRPr lang="fr-FR" sz="1400" b="1" dirty="0">
              <a:solidFill>
                <a:srgbClr val="003E6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57A02B33-DD03-A9E6-3222-D68965D62261}"/>
              </a:ext>
            </a:extLst>
          </p:cNvPr>
          <p:cNvGrpSpPr/>
          <p:nvPr/>
        </p:nvGrpSpPr>
        <p:grpSpPr>
          <a:xfrm>
            <a:off x="11049930" y="6265438"/>
            <a:ext cx="629709" cy="151779"/>
            <a:chOff x="7708766" y="4118426"/>
            <a:chExt cx="629709" cy="151779"/>
          </a:xfrm>
        </p:grpSpPr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8029B6AC-779C-DE32-DC10-78A42F47CBAA}"/>
                </a:ext>
              </a:extLst>
            </p:cNvPr>
            <p:cNvSpPr/>
            <p:nvPr/>
          </p:nvSpPr>
          <p:spPr>
            <a:xfrm>
              <a:off x="7708766" y="4118427"/>
              <a:ext cx="130629" cy="15177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44026B7F-A962-56AA-C624-70D913E58A7B}"/>
                </a:ext>
              </a:extLst>
            </p:cNvPr>
            <p:cNvSpPr/>
            <p:nvPr/>
          </p:nvSpPr>
          <p:spPr>
            <a:xfrm>
              <a:off x="7875126" y="4118426"/>
              <a:ext cx="130629" cy="15177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C31CCEB6-202D-60CF-6BA9-0A44AFC9790A}"/>
                </a:ext>
              </a:extLst>
            </p:cNvPr>
            <p:cNvSpPr/>
            <p:nvPr/>
          </p:nvSpPr>
          <p:spPr>
            <a:xfrm>
              <a:off x="8041486" y="4118426"/>
              <a:ext cx="130629" cy="151778"/>
            </a:xfrm>
            <a:prstGeom prst="roundRect">
              <a:avLst/>
            </a:prstGeom>
            <a:solidFill>
              <a:srgbClr val="DB007A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4C50508E-1930-93D0-07EF-2593AE4F94D0}"/>
                </a:ext>
              </a:extLst>
            </p:cNvPr>
            <p:cNvSpPr/>
            <p:nvPr/>
          </p:nvSpPr>
          <p:spPr>
            <a:xfrm>
              <a:off x="8207846" y="4118426"/>
              <a:ext cx="130629" cy="15177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0" name="Image 39">
            <a:extLst>
              <a:ext uri="{FF2B5EF4-FFF2-40B4-BE49-F238E27FC236}">
                <a16:creationId xmlns:a16="http://schemas.microsoft.com/office/drawing/2014/main" id="{F62DD13D-9BDB-B977-C4A9-5722B54F5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920" y="5722771"/>
            <a:ext cx="605079" cy="835118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821FEBDA-AC29-3E24-1BF3-3FD5694CC505}"/>
              </a:ext>
            </a:extLst>
          </p:cNvPr>
          <p:cNvSpPr txBox="1"/>
          <p:nvPr/>
        </p:nvSpPr>
        <p:spPr>
          <a:xfrm>
            <a:off x="593152" y="2254588"/>
            <a:ext cx="10169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toute question, contactez directement Brigitte </a:t>
            </a:r>
            <a:r>
              <a:rPr lang="fr-FR" dirty="0" err="1"/>
              <a:t>Pallu</a:t>
            </a:r>
            <a:r>
              <a:rPr lang="fr-FR" dirty="0"/>
              <a:t>, au </a:t>
            </a:r>
            <a:r>
              <a:rPr lang="fr-FR" dirty="0">
                <a:solidFill>
                  <a:srgbClr val="00508A"/>
                </a:solidFill>
                <a:effectLst/>
              </a:rPr>
              <a:t>06 11 46 19 13</a:t>
            </a:r>
            <a:r>
              <a:rPr lang="fr-FR" dirty="0"/>
              <a:t>,  </a:t>
            </a:r>
            <a:r>
              <a:rPr lang="fr-FR" i="1" dirty="0">
                <a:hlinkClick r:id="rId3"/>
              </a:rPr>
              <a:t>bpallu@afortech.com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/>
              <a:t>ou allez sur le site : </a:t>
            </a:r>
            <a:r>
              <a:rPr lang="fr-FR" i="1" dirty="0">
                <a:hlinkClick r:id="rId4"/>
              </a:rPr>
              <a:t>www.afortech.com/catalogue/</a:t>
            </a:r>
            <a:endParaRPr lang="fr-FR" i="1" dirty="0"/>
          </a:p>
          <a:p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308E71F-369A-E42A-57CC-9F68CDDA6E17}"/>
              </a:ext>
            </a:extLst>
          </p:cNvPr>
          <p:cNvSpPr txBox="1"/>
          <p:nvPr/>
        </p:nvSpPr>
        <p:spPr>
          <a:xfrm>
            <a:off x="12801600" y="4012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236E3D-DDBF-37EC-09B4-369EE32F4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693" y="3455169"/>
            <a:ext cx="5887617" cy="19996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91C0A3D-DD0F-4797-CD9F-DEE8864C8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2559" y="2062792"/>
            <a:ext cx="1150720" cy="17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63908"/>
      </p:ext>
    </p:extLst>
  </p:cSld>
  <p:clrMapOvr>
    <a:masterClrMapping/>
  </p:clrMapOvr>
  <p:transition spd="med" advClick="0">
    <p:pull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10376</TotalTime>
  <Words>472</Words>
  <Application>Microsoft Office PowerPoint</Application>
  <PresentationFormat>Grand écran</PresentationFormat>
  <Paragraphs>107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Arial Narrow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Admintech</dc:creator>
  <cp:lastModifiedBy>Admintech</cp:lastModifiedBy>
  <cp:revision>129</cp:revision>
  <dcterms:created xsi:type="dcterms:W3CDTF">2023-02-08T14:01:44Z</dcterms:created>
  <dcterms:modified xsi:type="dcterms:W3CDTF">2024-11-07T07:34:26Z</dcterms:modified>
</cp:coreProperties>
</file>