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256" r:id="rId5"/>
    <p:sldId id="257" r:id="rId6"/>
    <p:sldId id="310" r:id="rId7"/>
    <p:sldId id="316" r:id="rId8"/>
    <p:sldId id="269" r:id="rId9"/>
    <p:sldId id="258" r:id="rId10"/>
    <p:sldId id="311" r:id="rId11"/>
    <p:sldId id="313" r:id="rId12"/>
    <p:sldId id="270" r:id="rId13"/>
    <p:sldId id="264" r:id="rId14"/>
    <p:sldId id="271" r:id="rId15"/>
    <p:sldId id="298" r:id="rId16"/>
    <p:sldId id="299" r:id="rId17"/>
    <p:sldId id="300" r:id="rId18"/>
    <p:sldId id="301" r:id="rId19"/>
    <p:sldId id="302" r:id="rId20"/>
    <p:sldId id="303" r:id="rId21"/>
    <p:sldId id="259" r:id="rId22"/>
    <p:sldId id="265" r:id="rId23"/>
    <p:sldId id="314" r:id="rId24"/>
    <p:sldId id="315" r:id="rId25"/>
    <p:sldId id="260" r:id="rId26"/>
    <p:sldId id="312" r:id="rId27"/>
    <p:sldId id="304" r:id="rId28"/>
    <p:sldId id="305" r:id="rId29"/>
    <p:sldId id="307" r:id="rId30"/>
    <p:sldId id="308" r:id="rId31"/>
    <p:sldId id="309" r:id="rId32"/>
    <p:sldId id="306" r:id="rId33"/>
    <p:sldId id="261" r:id="rId34"/>
  </p:sldIdLst>
  <p:sldSz cx="12192000" cy="6858000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22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AF62A2-C1E3-42B4-B0A8-6EF4A987845F}" v="26" dt="2023-06-26T04:48:50.0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4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oit ELOUARD" userId="236a945f-9c2e-4bda-ba3e-cf000b7d0860" providerId="ADAL" clId="{E7AF62A2-C1E3-42B4-B0A8-6EF4A987845F}"/>
    <pc:docChg chg="custSel addSld modSld">
      <pc:chgData name="Benoit ELOUARD" userId="236a945f-9c2e-4bda-ba3e-cf000b7d0860" providerId="ADAL" clId="{E7AF62A2-C1E3-42B4-B0A8-6EF4A987845F}" dt="2023-06-26T04:49:12.698" v="267" actId="478"/>
      <pc:docMkLst>
        <pc:docMk/>
      </pc:docMkLst>
      <pc:sldChg chg="modSp mod">
        <pc:chgData name="Benoit ELOUARD" userId="236a945f-9c2e-4bda-ba3e-cf000b7d0860" providerId="ADAL" clId="{E7AF62A2-C1E3-42B4-B0A8-6EF4A987845F}" dt="2023-06-26T04:47:24.536" v="137" actId="113"/>
        <pc:sldMkLst>
          <pc:docMk/>
          <pc:sldMk cId="895252226" sldId="271"/>
        </pc:sldMkLst>
        <pc:spChg chg="mod">
          <ac:chgData name="Benoit ELOUARD" userId="236a945f-9c2e-4bda-ba3e-cf000b7d0860" providerId="ADAL" clId="{E7AF62A2-C1E3-42B4-B0A8-6EF4A987845F}" dt="2023-06-26T04:47:24.536" v="137" actId="113"/>
          <ac:spMkLst>
            <pc:docMk/>
            <pc:sldMk cId="895252226" sldId="271"/>
            <ac:spMk id="2" creationId="{1C780605-49E8-019A-6147-CFAE3294A8D7}"/>
          </ac:spMkLst>
        </pc:spChg>
      </pc:sldChg>
      <pc:sldChg chg="modSp mod">
        <pc:chgData name="Benoit ELOUARD" userId="236a945f-9c2e-4bda-ba3e-cf000b7d0860" providerId="ADAL" clId="{E7AF62A2-C1E3-42B4-B0A8-6EF4A987845F}" dt="2023-06-26T04:47:37.467" v="140" actId="1076"/>
        <pc:sldMkLst>
          <pc:docMk/>
          <pc:sldMk cId="928789402" sldId="298"/>
        </pc:sldMkLst>
        <pc:spChg chg="mod">
          <ac:chgData name="Benoit ELOUARD" userId="236a945f-9c2e-4bda-ba3e-cf000b7d0860" providerId="ADAL" clId="{E7AF62A2-C1E3-42B4-B0A8-6EF4A987845F}" dt="2023-06-26T04:47:37.467" v="140" actId="1076"/>
          <ac:spMkLst>
            <pc:docMk/>
            <pc:sldMk cId="928789402" sldId="298"/>
            <ac:spMk id="2" creationId="{1C780605-49E8-019A-6147-CFAE3294A8D7}"/>
          </ac:spMkLst>
        </pc:spChg>
        <pc:graphicFrameChg chg="mod modGraphic">
          <ac:chgData name="Benoit ELOUARD" userId="236a945f-9c2e-4bda-ba3e-cf000b7d0860" providerId="ADAL" clId="{E7AF62A2-C1E3-42B4-B0A8-6EF4A987845F}" dt="2023-06-26T04:37:36.305" v="4" actId="403"/>
          <ac:graphicFrameMkLst>
            <pc:docMk/>
            <pc:sldMk cId="928789402" sldId="298"/>
            <ac:graphicFrameMk id="4" creationId="{D8DD6670-312B-6B49-6665-2958ED5D4650}"/>
          </ac:graphicFrameMkLst>
        </pc:graphicFrameChg>
      </pc:sldChg>
      <pc:sldChg chg="addSp delSp modSp add mod">
        <pc:chgData name="Benoit ELOUARD" userId="236a945f-9c2e-4bda-ba3e-cf000b7d0860" providerId="ADAL" clId="{E7AF62A2-C1E3-42B4-B0A8-6EF4A987845F}" dt="2023-06-26T04:47:52.180" v="159" actId="113"/>
        <pc:sldMkLst>
          <pc:docMk/>
          <pc:sldMk cId="3643740497" sldId="300"/>
        </pc:sldMkLst>
        <pc:spChg chg="mod">
          <ac:chgData name="Benoit ELOUARD" userId="236a945f-9c2e-4bda-ba3e-cf000b7d0860" providerId="ADAL" clId="{E7AF62A2-C1E3-42B4-B0A8-6EF4A987845F}" dt="2023-06-26T04:47:52.180" v="159" actId="113"/>
          <ac:spMkLst>
            <pc:docMk/>
            <pc:sldMk cId="3643740497" sldId="300"/>
            <ac:spMk id="2" creationId="{1C780605-49E8-019A-6147-CFAE3294A8D7}"/>
          </ac:spMkLst>
        </pc:spChg>
        <pc:graphicFrameChg chg="add del mod">
          <ac:chgData name="Benoit ELOUARD" userId="236a945f-9c2e-4bda-ba3e-cf000b7d0860" providerId="ADAL" clId="{E7AF62A2-C1E3-42B4-B0A8-6EF4A987845F}" dt="2023-06-26T04:38:37.644" v="8"/>
          <ac:graphicFrameMkLst>
            <pc:docMk/>
            <pc:sldMk cId="3643740497" sldId="300"/>
            <ac:graphicFrameMk id="3" creationId="{D259C19F-BA3C-0EFC-7C70-C4CC4D9763A7}"/>
          </ac:graphicFrameMkLst>
        </pc:graphicFrameChg>
        <pc:graphicFrameChg chg="add mod">
          <ac:chgData name="Benoit ELOUARD" userId="236a945f-9c2e-4bda-ba3e-cf000b7d0860" providerId="ADAL" clId="{E7AF62A2-C1E3-42B4-B0A8-6EF4A987845F}" dt="2023-06-26T04:40:43.372" v="38" actId="1076"/>
          <ac:graphicFrameMkLst>
            <pc:docMk/>
            <pc:sldMk cId="3643740497" sldId="300"/>
            <ac:graphicFrameMk id="4" creationId="{3CE2076C-3BB6-FB66-3B97-BEA2072FB454}"/>
          </ac:graphicFrameMkLst>
        </pc:graphicFrameChg>
        <pc:graphicFrameChg chg="del">
          <ac:chgData name="Benoit ELOUARD" userId="236a945f-9c2e-4bda-ba3e-cf000b7d0860" providerId="ADAL" clId="{E7AF62A2-C1E3-42B4-B0A8-6EF4A987845F}" dt="2023-06-26T04:38:21.218" v="6" actId="478"/>
          <ac:graphicFrameMkLst>
            <pc:docMk/>
            <pc:sldMk cId="3643740497" sldId="300"/>
            <ac:graphicFrameMk id="9" creationId="{9E548E23-6D4F-6773-8F78-9C1C7D169148}"/>
          </ac:graphicFrameMkLst>
        </pc:graphicFrameChg>
        <pc:picChg chg="add mod">
          <ac:chgData name="Benoit ELOUARD" userId="236a945f-9c2e-4bda-ba3e-cf000b7d0860" providerId="ADAL" clId="{E7AF62A2-C1E3-42B4-B0A8-6EF4A987845F}" dt="2023-06-26T04:40:48.359" v="39" actId="1076"/>
          <ac:picMkLst>
            <pc:docMk/>
            <pc:sldMk cId="3643740497" sldId="300"/>
            <ac:picMk id="6" creationId="{D7D89B33-D193-9568-C379-8A3B7272E90A}"/>
          </ac:picMkLst>
        </pc:picChg>
        <pc:picChg chg="add mod">
          <ac:chgData name="Benoit ELOUARD" userId="236a945f-9c2e-4bda-ba3e-cf000b7d0860" providerId="ADAL" clId="{E7AF62A2-C1E3-42B4-B0A8-6EF4A987845F}" dt="2023-06-26T04:40:28.300" v="34" actId="1076"/>
          <ac:picMkLst>
            <pc:docMk/>
            <pc:sldMk cId="3643740497" sldId="300"/>
            <ac:picMk id="8" creationId="{C4177327-DF6E-0915-183A-6F0242385A8F}"/>
          </ac:picMkLst>
        </pc:picChg>
        <pc:picChg chg="del">
          <ac:chgData name="Benoit ELOUARD" userId="236a945f-9c2e-4bda-ba3e-cf000b7d0860" providerId="ADAL" clId="{E7AF62A2-C1E3-42B4-B0A8-6EF4A987845F}" dt="2023-06-26T04:39:10.981" v="15" actId="478"/>
          <ac:picMkLst>
            <pc:docMk/>
            <pc:sldMk cId="3643740497" sldId="300"/>
            <ac:picMk id="10" creationId="{DFBCBC74-B927-14F1-0556-CC9D3F38B5D6}"/>
          </ac:picMkLst>
        </pc:picChg>
        <pc:picChg chg="del">
          <ac:chgData name="Benoit ELOUARD" userId="236a945f-9c2e-4bda-ba3e-cf000b7d0860" providerId="ADAL" clId="{E7AF62A2-C1E3-42B4-B0A8-6EF4A987845F}" dt="2023-06-26T04:39:12.858" v="16" actId="478"/>
          <ac:picMkLst>
            <pc:docMk/>
            <pc:sldMk cId="3643740497" sldId="300"/>
            <ac:picMk id="11" creationId="{C178B1BC-975E-7BE5-EF0F-C99023242285}"/>
          </ac:picMkLst>
        </pc:picChg>
      </pc:sldChg>
      <pc:sldChg chg="addSp delSp modSp add mod">
        <pc:chgData name="Benoit ELOUARD" userId="236a945f-9c2e-4bda-ba3e-cf000b7d0860" providerId="ADAL" clId="{E7AF62A2-C1E3-42B4-B0A8-6EF4A987845F}" dt="2023-06-26T04:48:20.750" v="189" actId="113"/>
        <pc:sldMkLst>
          <pc:docMk/>
          <pc:sldMk cId="2943096278" sldId="301"/>
        </pc:sldMkLst>
        <pc:spChg chg="mod">
          <ac:chgData name="Benoit ELOUARD" userId="236a945f-9c2e-4bda-ba3e-cf000b7d0860" providerId="ADAL" clId="{E7AF62A2-C1E3-42B4-B0A8-6EF4A987845F}" dt="2023-06-26T04:48:20.750" v="189" actId="113"/>
          <ac:spMkLst>
            <pc:docMk/>
            <pc:sldMk cId="2943096278" sldId="301"/>
            <ac:spMk id="2" creationId="{1C780605-49E8-019A-6147-CFAE3294A8D7}"/>
          </ac:spMkLst>
        </pc:spChg>
        <pc:graphicFrameChg chg="add del mod">
          <ac:chgData name="Benoit ELOUARD" userId="236a945f-9c2e-4bda-ba3e-cf000b7d0860" providerId="ADAL" clId="{E7AF62A2-C1E3-42B4-B0A8-6EF4A987845F}" dt="2023-06-26T04:41:35.886" v="44"/>
          <ac:graphicFrameMkLst>
            <pc:docMk/>
            <pc:sldMk cId="2943096278" sldId="301"/>
            <ac:graphicFrameMk id="3" creationId="{4C196AC5-EC78-EF33-A2E7-2983C615F9FB}"/>
          </ac:graphicFrameMkLst>
        </pc:graphicFrameChg>
        <pc:graphicFrameChg chg="add del mod">
          <ac:chgData name="Benoit ELOUARD" userId="236a945f-9c2e-4bda-ba3e-cf000b7d0860" providerId="ADAL" clId="{E7AF62A2-C1E3-42B4-B0A8-6EF4A987845F}" dt="2023-06-26T04:41:43.991" v="46"/>
          <ac:graphicFrameMkLst>
            <pc:docMk/>
            <pc:sldMk cId="2943096278" sldId="301"/>
            <ac:graphicFrameMk id="4" creationId="{F3F4F6FD-7206-C800-7DBA-C2B764D1CD1C}"/>
          </ac:graphicFrameMkLst>
        </pc:graphicFrameChg>
        <pc:graphicFrameChg chg="add mod modGraphic">
          <ac:chgData name="Benoit ELOUARD" userId="236a945f-9c2e-4bda-ba3e-cf000b7d0860" providerId="ADAL" clId="{E7AF62A2-C1E3-42B4-B0A8-6EF4A987845F}" dt="2023-06-26T04:42:01.397" v="53" actId="14100"/>
          <ac:graphicFrameMkLst>
            <pc:docMk/>
            <pc:sldMk cId="2943096278" sldId="301"/>
            <ac:graphicFrameMk id="5" creationId="{4A79B161-2F30-E2C8-6BF8-D47E359B84A3}"/>
          </ac:graphicFrameMkLst>
        </pc:graphicFrameChg>
        <pc:graphicFrameChg chg="del">
          <ac:chgData name="Benoit ELOUARD" userId="236a945f-9c2e-4bda-ba3e-cf000b7d0860" providerId="ADAL" clId="{E7AF62A2-C1E3-42B4-B0A8-6EF4A987845F}" dt="2023-06-26T04:41:13.601" v="42" actId="478"/>
          <ac:graphicFrameMkLst>
            <pc:docMk/>
            <pc:sldMk cId="2943096278" sldId="301"/>
            <ac:graphicFrameMk id="9" creationId="{9E548E23-6D4F-6773-8F78-9C1C7D169148}"/>
          </ac:graphicFrameMkLst>
        </pc:graphicFrameChg>
        <pc:picChg chg="add mod">
          <ac:chgData name="Benoit ELOUARD" userId="236a945f-9c2e-4bda-ba3e-cf000b7d0860" providerId="ADAL" clId="{E7AF62A2-C1E3-42B4-B0A8-6EF4A987845F}" dt="2023-06-26T04:42:36.124" v="60" actId="1076"/>
          <ac:picMkLst>
            <pc:docMk/>
            <pc:sldMk cId="2943096278" sldId="301"/>
            <ac:picMk id="7" creationId="{EB7102D1-BC98-0CE7-B96D-7040F1ED4B24}"/>
          </ac:picMkLst>
        </pc:picChg>
        <pc:picChg chg="del">
          <ac:chgData name="Benoit ELOUARD" userId="236a945f-9c2e-4bda-ba3e-cf000b7d0860" providerId="ADAL" clId="{E7AF62A2-C1E3-42B4-B0A8-6EF4A987845F}" dt="2023-06-26T04:41:08.169" v="41" actId="478"/>
          <ac:picMkLst>
            <pc:docMk/>
            <pc:sldMk cId="2943096278" sldId="301"/>
            <ac:picMk id="10" creationId="{DFBCBC74-B927-14F1-0556-CC9D3F38B5D6}"/>
          </ac:picMkLst>
        </pc:picChg>
        <pc:picChg chg="del mod">
          <ac:chgData name="Benoit ELOUARD" userId="236a945f-9c2e-4bda-ba3e-cf000b7d0860" providerId="ADAL" clId="{E7AF62A2-C1E3-42B4-B0A8-6EF4A987845F}" dt="2023-06-26T04:42:24.024" v="58" actId="478"/>
          <ac:picMkLst>
            <pc:docMk/>
            <pc:sldMk cId="2943096278" sldId="301"/>
            <ac:picMk id="11" creationId="{C178B1BC-975E-7BE5-EF0F-C99023242285}"/>
          </ac:picMkLst>
        </pc:picChg>
        <pc:picChg chg="add mod">
          <ac:chgData name="Benoit ELOUARD" userId="236a945f-9c2e-4bda-ba3e-cf000b7d0860" providerId="ADAL" clId="{E7AF62A2-C1E3-42B4-B0A8-6EF4A987845F}" dt="2023-06-26T04:48:16.995" v="188" actId="1076"/>
          <ac:picMkLst>
            <pc:docMk/>
            <pc:sldMk cId="2943096278" sldId="301"/>
            <ac:picMk id="12" creationId="{0ECB2F1E-6019-92FE-E88F-CFF2EE71D02B}"/>
          </ac:picMkLst>
        </pc:picChg>
      </pc:sldChg>
      <pc:sldChg chg="addSp delSp modSp add mod">
        <pc:chgData name="Benoit ELOUARD" userId="236a945f-9c2e-4bda-ba3e-cf000b7d0860" providerId="ADAL" clId="{E7AF62A2-C1E3-42B4-B0A8-6EF4A987845F}" dt="2023-06-26T04:49:02.847" v="265" actId="20577"/>
        <pc:sldMkLst>
          <pc:docMk/>
          <pc:sldMk cId="4175195852" sldId="302"/>
        </pc:sldMkLst>
        <pc:spChg chg="mod">
          <ac:chgData name="Benoit ELOUARD" userId="236a945f-9c2e-4bda-ba3e-cf000b7d0860" providerId="ADAL" clId="{E7AF62A2-C1E3-42B4-B0A8-6EF4A987845F}" dt="2023-06-26T04:49:02.847" v="265" actId="20577"/>
          <ac:spMkLst>
            <pc:docMk/>
            <pc:sldMk cId="4175195852" sldId="302"/>
            <ac:spMk id="2" creationId="{1C780605-49E8-019A-6147-CFAE3294A8D7}"/>
          </ac:spMkLst>
        </pc:spChg>
        <pc:graphicFrameChg chg="del">
          <ac:chgData name="Benoit ELOUARD" userId="236a945f-9c2e-4bda-ba3e-cf000b7d0860" providerId="ADAL" clId="{E7AF62A2-C1E3-42B4-B0A8-6EF4A987845F}" dt="2023-06-26T04:43:19.016" v="69" actId="478"/>
          <ac:graphicFrameMkLst>
            <pc:docMk/>
            <pc:sldMk cId="4175195852" sldId="302"/>
            <ac:graphicFrameMk id="5" creationId="{4A79B161-2F30-E2C8-6BF8-D47E359B84A3}"/>
          </ac:graphicFrameMkLst>
        </pc:graphicFrameChg>
        <pc:picChg chg="add mod">
          <ac:chgData name="Benoit ELOUARD" userId="236a945f-9c2e-4bda-ba3e-cf000b7d0860" providerId="ADAL" clId="{E7AF62A2-C1E3-42B4-B0A8-6EF4A987845F}" dt="2023-06-26T04:48:29.963" v="193" actId="14100"/>
          <ac:picMkLst>
            <pc:docMk/>
            <pc:sldMk cId="4175195852" sldId="302"/>
            <ac:picMk id="4" creationId="{118FF6A9-3E47-635D-38BD-307EEF3F8B28}"/>
          </ac:picMkLst>
        </pc:picChg>
        <pc:picChg chg="del">
          <ac:chgData name="Benoit ELOUARD" userId="236a945f-9c2e-4bda-ba3e-cf000b7d0860" providerId="ADAL" clId="{E7AF62A2-C1E3-42B4-B0A8-6EF4A987845F}" dt="2023-06-26T04:44:16.362" v="76" actId="478"/>
          <ac:picMkLst>
            <pc:docMk/>
            <pc:sldMk cId="4175195852" sldId="302"/>
            <ac:picMk id="7" creationId="{EB7102D1-BC98-0CE7-B96D-7040F1ED4B24}"/>
          </ac:picMkLst>
        </pc:picChg>
        <pc:picChg chg="add mod">
          <ac:chgData name="Benoit ELOUARD" userId="236a945f-9c2e-4bda-ba3e-cf000b7d0860" providerId="ADAL" clId="{E7AF62A2-C1E3-42B4-B0A8-6EF4A987845F}" dt="2023-06-26T04:48:32.340" v="194" actId="14100"/>
          <ac:picMkLst>
            <pc:docMk/>
            <pc:sldMk cId="4175195852" sldId="302"/>
            <ac:picMk id="8" creationId="{138EF863-5756-92D7-03C3-97D14F22B0ED}"/>
          </ac:picMkLst>
        </pc:picChg>
        <pc:picChg chg="add del mod">
          <ac:chgData name="Benoit ELOUARD" userId="236a945f-9c2e-4bda-ba3e-cf000b7d0860" providerId="ADAL" clId="{E7AF62A2-C1E3-42B4-B0A8-6EF4A987845F}" dt="2023-06-26T04:46:07.323" v="93" actId="478"/>
          <ac:picMkLst>
            <pc:docMk/>
            <pc:sldMk cId="4175195852" sldId="302"/>
            <ac:picMk id="10" creationId="{CFF6BD5B-C4DB-9E71-6364-B8EF513733A2}"/>
          </ac:picMkLst>
        </pc:picChg>
        <pc:picChg chg="del">
          <ac:chgData name="Benoit ELOUARD" userId="236a945f-9c2e-4bda-ba3e-cf000b7d0860" providerId="ADAL" clId="{E7AF62A2-C1E3-42B4-B0A8-6EF4A987845F}" dt="2023-06-26T04:43:10.181" v="68" actId="478"/>
          <ac:picMkLst>
            <pc:docMk/>
            <pc:sldMk cId="4175195852" sldId="302"/>
            <ac:picMk id="12" creationId="{0ECB2F1E-6019-92FE-E88F-CFF2EE71D02B}"/>
          </ac:picMkLst>
        </pc:picChg>
      </pc:sldChg>
      <pc:sldChg chg="delSp modSp add mod">
        <pc:chgData name="Benoit ELOUARD" userId="236a945f-9c2e-4bda-ba3e-cf000b7d0860" providerId="ADAL" clId="{E7AF62A2-C1E3-42B4-B0A8-6EF4A987845F}" dt="2023-06-26T04:49:12.698" v="267" actId="478"/>
        <pc:sldMkLst>
          <pc:docMk/>
          <pc:sldMk cId="3530964203" sldId="303"/>
        </pc:sldMkLst>
        <pc:spChg chg="del">
          <ac:chgData name="Benoit ELOUARD" userId="236a945f-9c2e-4bda-ba3e-cf000b7d0860" providerId="ADAL" clId="{E7AF62A2-C1E3-42B4-B0A8-6EF4A987845F}" dt="2023-06-26T04:49:12.698" v="267" actId="478"/>
          <ac:spMkLst>
            <pc:docMk/>
            <pc:sldMk cId="3530964203" sldId="303"/>
            <ac:spMk id="2" creationId="{1C780605-49E8-019A-6147-CFAE3294A8D7}"/>
          </ac:spMkLst>
        </pc:spChg>
        <pc:picChg chg="del">
          <ac:chgData name="Benoit ELOUARD" userId="236a945f-9c2e-4bda-ba3e-cf000b7d0860" providerId="ADAL" clId="{E7AF62A2-C1E3-42B4-B0A8-6EF4A987845F}" dt="2023-06-26T04:45:57.338" v="90" actId="478"/>
          <ac:picMkLst>
            <pc:docMk/>
            <pc:sldMk cId="3530964203" sldId="303"/>
            <ac:picMk id="4" creationId="{118FF6A9-3E47-635D-38BD-307EEF3F8B28}"/>
          </ac:picMkLst>
        </pc:picChg>
        <pc:picChg chg="del">
          <ac:chgData name="Benoit ELOUARD" userId="236a945f-9c2e-4bda-ba3e-cf000b7d0860" providerId="ADAL" clId="{E7AF62A2-C1E3-42B4-B0A8-6EF4A987845F}" dt="2023-06-26T04:46:00.845" v="92" actId="478"/>
          <ac:picMkLst>
            <pc:docMk/>
            <pc:sldMk cId="3530964203" sldId="303"/>
            <ac:picMk id="8" creationId="{138EF863-5756-92D7-03C3-97D14F22B0ED}"/>
          </ac:picMkLst>
        </pc:picChg>
        <pc:picChg chg="mod">
          <ac:chgData name="Benoit ELOUARD" userId="236a945f-9c2e-4bda-ba3e-cf000b7d0860" providerId="ADAL" clId="{E7AF62A2-C1E3-42B4-B0A8-6EF4A987845F}" dt="2023-06-26T04:49:10.843" v="266" actId="1076"/>
          <ac:picMkLst>
            <pc:docMk/>
            <pc:sldMk cId="3530964203" sldId="303"/>
            <ac:picMk id="10" creationId="{CFF6BD5B-C4DB-9E71-6364-B8EF513733A2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5E1E9C-7450-407E-804B-73899117E0E2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86BB90-8450-46C4-AD02-4F251364F5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63210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3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1986A0-EEC6-4751-83AD-F0D3B7BD6A6C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7887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31601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3" y="9431601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31B4B-C2F5-4423-A784-80B7B776B7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7411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31B4B-C2F5-4423-A784-80B7B776B721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0891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31B4B-C2F5-4423-A784-80B7B776B721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3052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31B4B-C2F5-4423-A784-80B7B776B721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3784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31B4B-C2F5-4423-A784-80B7B776B721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4104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31B4B-C2F5-4423-A784-80B7B776B721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3665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31B4B-C2F5-4423-A784-80B7B776B721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43140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31B4B-C2F5-4423-A784-80B7B776B721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99382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31B4B-C2F5-4423-A784-80B7B776B721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6488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31B4B-C2F5-4423-A784-80B7B776B721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13317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31B4B-C2F5-4423-A784-80B7B776B721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6747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31B4B-C2F5-4423-A784-80B7B776B721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9945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31B4B-C2F5-4423-A784-80B7B776B72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69704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31B4B-C2F5-4423-A784-80B7B776B721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98859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31B4B-C2F5-4423-A784-80B7B776B721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35498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31B4B-C2F5-4423-A784-80B7B776B721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8279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31B4B-C2F5-4423-A784-80B7B776B721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95837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31B4B-C2F5-4423-A784-80B7B776B721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81603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31B4B-C2F5-4423-A784-80B7B776B721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83459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31B4B-C2F5-4423-A784-80B7B776B721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59604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31B4B-C2F5-4423-A784-80B7B776B721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69373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31B4B-C2F5-4423-A784-80B7B776B721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63861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31B4B-C2F5-4423-A784-80B7B776B721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9973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31B4B-C2F5-4423-A784-80B7B776B72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17422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31B4B-C2F5-4423-A784-80B7B776B721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9616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31B4B-C2F5-4423-A784-80B7B776B721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524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31B4B-C2F5-4423-A784-80B7B776B72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7890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31B4B-C2F5-4423-A784-80B7B776B72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2044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31B4B-C2F5-4423-A784-80B7B776B721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2038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31B4B-C2F5-4423-A784-80B7B776B721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0786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31B4B-C2F5-4423-A784-80B7B776B721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9954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384FDD-2749-ABF8-126E-D024C6ECC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E14B-EF96-4A17-B1D1-6456A9579A2F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8E8529-1240-BB15-597D-F9C811639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917643-11D9-DD7B-AEEF-3376793E9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24D45-24E3-44FA-B62F-AAD57C066A7C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5994B5D-ED41-EE6D-BB14-8FDFC92EBD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900" y="970466"/>
            <a:ext cx="9982200" cy="27338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0D228C8-C539-AB47-5346-5A7E2BA8B9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26673" y="4408131"/>
            <a:ext cx="7525800" cy="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95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B9639C-D266-4B8E-4A75-206C2271A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BC284C9-6840-B9FF-A020-11C2F07FD7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EE547C-E134-AE8B-1F6A-33A92734B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E14B-EF96-4A17-B1D1-6456A9579A2F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9AFACE-A9B3-7DFA-218D-A00D0EFA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0F8A73-CA92-21DF-5504-3CBED7896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24D45-24E3-44FA-B62F-AAD57C066A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2892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F7E43D7-446A-1475-1B74-8E4D5B659D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C49917A-EE53-9C3E-92A7-58AA0C97E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1412F2-9227-3B76-6127-4D8369765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E14B-EF96-4A17-B1D1-6456A9579A2F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4BB26E3-B116-5D3C-72CA-C0864F676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3B6FFE-CD03-C2CA-7AA7-95F45780B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24D45-24E3-44FA-B62F-AAD57C066A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6970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12EE94-E3A4-9109-84F1-1746EF2C2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F7971F-E502-A9F0-E743-21BE0283E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3A60C7-3CB6-3414-B77F-1F6BF8DAB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E14B-EF96-4A17-B1D1-6456A9579A2F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734446-62BA-6E92-74E9-17A139FD5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6640E3-B0CC-1B7D-D312-9736AEEBB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24D45-24E3-44FA-B62F-AAD57C066A7C}" type="slidenum">
              <a:rPr lang="fr-FR" smtClean="0"/>
              <a:t>‹N°›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331F340-450A-FDE6-FFA5-A74D7E4B89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274" y="136526"/>
            <a:ext cx="2333982" cy="63920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B52368B-259B-F219-0AF7-847AD39CFB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39888" y="6122069"/>
            <a:ext cx="3742112" cy="4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16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01E9AD-0FA7-7DE0-8E60-54613440B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ED8F3F7-120A-F510-4742-119F3DBC7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B23739-48D9-2F42-13A0-EF1DD9264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E14B-EF96-4A17-B1D1-6456A9579A2F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B609BD-2DC3-E154-0045-6D2C962B1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182E77-B1D8-D62A-3A6B-1305B8F04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24D45-24E3-44FA-B62F-AAD57C066A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2687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EBED09-8C44-3CD9-F9A0-FFE6E9B61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930A39-11D7-A895-ACED-90A45E6CCC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5A04EDB-2D58-47FF-5972-73B7A9A029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D5C574F-0A8C-D586-1BA3-E74324916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E14B-EF96-4A17-B1D1-6456A9579A2F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2696647-4986-7CAD-0149-19A3948F0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7EBCAB9-4975-F51F-10B7-0CFE51CD5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24D45-24E3-44FA-B62F-AAD57C066A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3284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56B184-4DCB-4EEA-4AFC-127DE84E3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BCDA9B1-FE43-4C67-CFF8-7E7114A37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7C2764B-6A89-62EF-5E80-A5B9988271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17206AE-7B11-EF4C-9623-05310E15DE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6420027-89B2-7B09-E6D3-340567ED2F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71638D2-05D7-4AC4-4E25-B35F7FA3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E14B-EF96-4A17-B1D1-6456A9579A2F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1582FE0-EF18-12E6-94E7-8B10C6411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8608379-3BF4-9095-C7AA-0AC81D13A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24D45-24E3-44FA-B62F-AAD57C066A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4654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418427-A08F-5623-9A9A-758B92B1D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B66DC94-0EEC-138A-F4DD-3F05FF578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E14B-EF96-4A17-B1D1-6456A9579A2F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A88FF2A-1272-C630-3F52-9EB4964A1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502B75E-DF1E-9B93-AD4D-CE50011DB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24D45-24E3-44FA-B62F-AAD57C066A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290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734E6F6-C26B-864F-C49D-30EF50C14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E14B-EF96-4A17-B1D1-6456A9579A2F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06D9874-C06D-6601-B508-2B0B0EC5A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27DBE11-1A59-4527-6A01-033EC73AB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24D45-24E3-44FA-B62F-AAD57C066A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511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789886-9FE5-57C6-1AE9-85B8B0678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312E11-551A-076B-7C76-9992425BD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458C792-F764-23FC-97B0-5579930028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FB30C2A-DD7C-5EDE-F44F-E04A3D63D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E14B-EF96-4A17-B1D1-6456A9579A2F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CF8006F-56B2-8542-2AF3-B77CC11AE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BBFCDBC-4DDE-9CFB-EA2D-FABC4B8C3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24D45-24E3-44FA-B62F-AAD57C066A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2449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21FCCD-3B61-470F-4234-65FD2767A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B177C6E-6329-7C19-6C66-279E59BA9D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55BA1BA-40B0-84ED-BF58-C7536565D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BCC399A-BBF1-90BE-895E-6CAFF275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AE14B-EF96-4A17-B1D1-6456A9579A2F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77656E8-2D9D-9CCC-48BF-68B9D0B51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1A0CA4B-D58F-7832-DCF2-0D453FD65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24D45-24E3-44FA-B62F-AAD57C066A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8156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D44B5D8-72D6-F432-2168-83662D2D7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4A29F4E-97CB-F562-5600-EEB8B0001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2E3E26-7AAE-68EC-933A-F16C8AEF72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AE14B-EF96-4A17-B1D1-6456A9579A2F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843051-D6FA-0CAC-2EDB-6F6BE73777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593A38-7C82-61F1-5689-B151142E7F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24D45-24E3-44FA-B62F-AAD57C066A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3557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4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jpg"/><Relationship Id="rId5" Type="http://schemas.openxmlformats.org/officeDocument/2006/relationships/image" Target="../media/image32.emf"/><Relationship Id="rId4" Type="http://schemas.openxmlformats.org/officeDocument/2006/relationships/package" Target="../embeddings/Feuille_de_calcul_Microsoft_Excel.xlsx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fortech.com/wp-content/uploads/2023/06/Afortech-prez-V-finale-6-2023-1-1.pdf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fbatiment.fr/fr-FR/techniques-batiment/reglementation-construction/reglementation-thermique-environnementale/dossier/enjeux-re2020-3mn-chrono" TargetMode="External"/><Relationship Id="rId3" Type="http://schemas.openxmlformats.org/officeDocument/2006/relationships/hyperlink" Target="https://www.youtube.com/watch?v=c5SngFO4Hao" TargetMode="External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8UR20NVGhr4" TargetMode="External"/><Relationship Id="rId5" Type="http://schemas.openxmlformats.org/officeDocument/2006/relationships/hyperlink" Target="https://www.youtube.com/watch?v=dBQbNRa4xAg" TargetMode="External"/><Relationship Id="rId4" Type="http://schemas.openxmlformats.org/officeDocument/2006/relationships/image" Target="../media/image51.png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png"/><Relationship Id="rId18" Type="http://schemas.openxmlformats.org/officeDocument/2006/relationships/image" Target="../media/image1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440" y="5123329"/>
            <a:ext cx="3390494" cy="173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4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93061F-E455-55EE-F0A0-CA23E8D81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674" y="94715"/>
            <a:ext cx="7520609" cy="80507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Focus Eco-campus : Offre de formations initiales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5B3B6CE-5EF7-2C9E-F469-74474ABA4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683" y="591380"/>
            <a:ext cx="822960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3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780605-49E8-019A-6147-CFAE3294A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1685" y="290480"/>
            <a:ext cx="10515600" cy="586597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SECTEUR CHAUFFAGE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9E548E23-6D4F-6773-8F78-9C1C7D169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152595"/>
              </p:ext>
            </p:extLst>
          </p:nvPr>
        </p:nvGraphicFramePr>
        <p:xfrm>
          <a:off x="175660" y="1186813"/>
          <a:ext cx="6433862" cy="4697157"/>
        </p:xfrm>
        <a:graphic>
          <a:graphicData uri="http://schemas.openxmlformats.org/drawingml/2006/table">
            <a:tbl>
              <a:tblPr/>
              <a:tblGrid>
                <a:gridCol w="6433862">
                  <a:extLst>
                    <a:ext uri="{9D8B030D-6E8A-4147-A177-3AD203B41FA5}">
                      <a16:colId xmlns:a16="http://schemas.microsoft.com/office/drawing/2014/main" val="2206262859"/>
                    </a:ext>
                  </a:extLst>
                </a:gridCol>
              </a:tblGrid>
              <a:tr h="25823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Dialoguer efficacement avec les professionnels du sanitaire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26920070"/>
                  </a:ext>
                </a:extLst>
              </a:tr>
              <a:tr h="25823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Initiation au chauffage : principe des installations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14674737"/>
                  </a:ext>
                </a:extLst>
              </a:tr>
              <a:tr h="25823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Tout sur le Chauffage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33288578"/>
                  </a:ext>
                </a:extLst>
              </a:tr>
              <a:tr h="25823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Etudes techniques en chauffage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78798416"/>
                  </a:ext>
                </a:extLst>
              </a:tr>
              <a:tr h="25823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Optimisation des chaufferies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69716119"/>
                  </a:ext>
                </a:extLst>
              </a:tr>
              <a:tr h="25823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Mise en service, contrôles et réglages en chaufferie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19171920"/>
                  </a:ext>
                </a:extLst>
              </a:tr>
              <a:tr h="25823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Chaudières murales au gaz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36578111"/>
                  </a:ext>
                </a:extLst>
              </a:tr>
              <a:tr h="25823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Chaudières murales gaz- Mise en service et maintenance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7783219"/>
                  </a:ext>
                </a:extLst>
              </a:tr>
              <a:tr h="25823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Brûleurs gaz - Petite puissance - Mise en service et dépannage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85396837"/>
                  </a:ext>
                </a:extLst>
              </a:tr>
              <a:tr h="25823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Brûleurs gaz - Moyenne puissance - Mise en service et dépannage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61643009"/>
                  </a:ext>
                </a:extLst>
              </a:tr>
              <a:tr h="25823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Eau Chaude Solaire dans les bâtiments du collectif et du tertiaire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52571848"/>
                  </a:ext>
                </a:extLst>
              </a:tr>
              <a:tr h="25823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Tout sur Le  Solaire - Production Thermique et Photovoltaïque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3683285"/>
                  </a:ext>
                </a:extLst>
              </a:tr>
              <a:tr h="25823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Générateur photovoltaïque raccordé au réseau – Compétence électrique – </a:t>
                      </a:r>
                      <a:r>
                        <a:rPr lang="fr-FR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QualiPV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93320335"/>
                  </a:ext>
                </a:extLst>
              </a:tr>
              <a:tr h="25823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Exploitation d’un système solaire collectif de production d’eau chaude sanitaire – 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95504140"/>
                  </a:ext>
                </a:extLst>
              </a:tr>
              <a:tr h="307230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Pompes à Chaleur dans les bâtiments du collectif et tertiaire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35683379"/>
                  </a:ext>
                </a:extLst>
              </a:tr>
              <a:tr h="25823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Énergies Renouvelables dans les bâtiments du collectif et du tertiaire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64370237"/>
                  </a:ext>
                </a:extLst>
              </a:tr>
              <a:tr h="25823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Calcul des installations de chauffage à eau chaude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37310664"/>
                  </a:ext>
                </a:extLst>
              </a:tr>
              <a:tr h="258231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Choix et dimensionnement des circuits de chaufferie</a:t>
                      </a:r>
                    </a:p>
                  </a:txBody>
                  <a:tcPr marL="7554" marR="7554" marT="75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19757736"/>
                  </a:ext>
                </a:extLst>
              </a:tr>
            </a:tbl>
          </a:graphicData>
        </a:graphic>
      </p:graphicFrame>
      <p:pic>
        <p:nvPicPr>
          <p:cNvPr id="10" name="618A394B-37AF-47A8-98C5-A0E0DF542B2F" descr="IMG_9462.jpg">
            <a:extLst>
              <a:ext uri="{FF2B5EF4-FFF2-40B4-BE49-F238E27FC236}">
                <a16:creationId xmlns:a16="http://schemas.microsoft.com/office/drawing/2014/main" id="{DFBCBC74-B927-14F1-0556-CC9D3F38B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210" y="1286204"/>
            <a:ext cx="2151086" cy="283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Une image contenant intérieur, acier, métal, fer&#10;&#10;Description générée automatiquement">
            <a:extLst>
              <a:ext uri="{FF2B5EF4-FFF2-40B4-BE49-F238E27FC236}">
                <a16:creationId xmlns:a16="http://schemas.microsoft.com/office/drawing/2014/main" id="{C178B1BC-975E-7BE5-EF0F-C99023242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552" y="4333444"/>
            <a:ext cx="3622291" cy="203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5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780605-49E8-019A-6147-CFAE3294A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520" y="176890"/>
            <a:ext cx="10515600" cy="586597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SECTEURS PAC/CLIM/CTA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D8DD6670-312B-6B49-6665-2958ED5D46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676775"/>
              </p:ext>
            </p:extLst>
          </p:nvPr>
        </p:nvGraphicFramePr>
        <p:xfrm>
          <a:off x="2141256" y="994420"/>
          <a:ext cx="6978809" cy="5100093"/>
        </p:xfrm>
        <a:graphic>
          <a:graphicData uri="http://schemas.openxmlformats.org/drawingml/2006/table">
            <a:tbl>
              <a:tblPr/>
              <a:tblGrid>
                <a:gridCol w="6978809">
                  <a:extLst>
                    <a:ext uri="{9D8B030D-6E8A-4147-A177-3AD203B41FA5}">
                      <a16:colId xmlns:a16="http://schemas.microsoft.com/office/drawing/2014/main" val="3568633317"/>
                    </a:ext>
                  </a:extLst>
                </a:gridCol>
              </a:tblGrid>
              <a:tr h="51080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Climatiseurs Individuels et Pompes à Chaleur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58354142"/>
                  </a:ext>
                </a:extLst>
              </a:tr>
              <a:tr h="27934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Acquérir les Compétences de Base en Climatisation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1397887"/>
                  </a:ext>
                </a:extLst>
              </a:tr>
              <a:tr h="27934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Tout sur la Climatisation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12279683"/>
                  </a:ext>
                </a:extLst>
              </a:tr>
              <a:tr h="27934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Etudes techniques en climatisation et conditionnement d’air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81127724"/>
                  </a:ext>
                </a:extLst>
              </a:tr>
              <a:tr h="27934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Initiation au froid et au conditionnement d’air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93248763"/>
                  </a:ext>
                </a:extLst>
              </a:tr>
              <a:tr h="27934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Mettre en Service, exploiter une installation de conditionnement d’air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4761330"/>
                  </a:ext>
                </a:extLst>
              </a:tr>
              <a:tr h="47888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Equipements frigorifiques de climatisation - Mise en service et maintenance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01591520"/>
                  </a:ext>
                </a:extLst>
              </a:tr>
              <a:tr h="27934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Conception et mise au point des réseaux hydrauliques à débit variable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89353634"/>
                  </a:ext>
                </a:extLst>
              </a:tr>
              <a:tr h="27934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Equipements frigorifiques de climatisation - Dépannage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58595461"/>
                  </a:ext>
                </a:extLst>
              </a:tr>
              <a:tr h="27934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Circuits aérauliques  : réglages et mise au point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15993948"/>
                  </a:ext>
                </a:extLst>
              </a:tr>
              <a:tr h="27934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Circuits hydrauliques  : Réglages et mise au point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71473356"/>
                  </a:ext>
                </a:extLst>
              </a:tr>
              <a:tr h="27934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Dimensionnement des réseaux aérauliques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209307"/>
                  </a:ext>
                </a:extLst>
              </a:tr>
              <a:tr h="47888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Production d’eau glacée par compresseur à vis - Mise en service et maintenance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9580375"/>
                  </a:ext>
                </a:extLst>
              </a:tr>
              <a:tr h="27934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Centrales de traitement d’air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10022281"/>
                  </a:ext>
                </a:extLst>
              </a:tr>
              <a:tr h="27934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Optimisation énergétique des sites tertiaires en exploitation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247517888"/>
                  </a:ext>
                </a:extLst>
              </a:tr>
              <a:tr h="279348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Conception - Dimensionnement des Equipements de Climatisation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30927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78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780605-49E8-019A-6147-CFAE3294A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1685" y="290480"/>
            <a:ext cx="10515600" cy="586597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F876A87-AEA7-886B-8464-EFEB31D92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19" y="877078"/>
            <a:ext cx="11789162" cy="526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2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780605-49E8-019A-6147-CFAE3294A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1685" y="290480"/>
            <a:ext cx="10515600" cy="586597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SECTEUR COUVERTURE</a:t>
            </a:r>
          </a:p>
        </p:txBody>
      </p:sp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3CE2076C-3BB6-FB66-3B97-BEA2072FB4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2277227"/>
              </p:ext>
            </p:extLst>
          </p:nvPr>
        </p:nvGraphicFramePr>
        <p:xfrm>
          <a:off x="227889" y="978139"/>
          <a:ext cx="4747591" cy="2647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Worksheet" r:id="rId4" imgW="4160733" imgH="1394366" progId="Excel.Sheet.12">
                  <p:embed/>
                </p:oleObj>
              </mc:Choice>
              <mc:Fallback>
                <p:oleObj name="Worksheet" r:id="rId4" imgW="4160733" imgH="1394366" progId="Excel.Sheet.12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3CE2076C-3BB6-FB66-3B97-BEA2072FB4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7889" y="978139"/>
                        <a:ext cx="4747591" cy="2647973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 5" descr="Une image contenant intérieur, Faisceau, bâtiment, acier&#10;&#10;Description générée automatiquement">
            <a:extLst>
              <a:ext uri="{FF2B5EF4-FFF2-40B4-BE49-F238E27FC236}">
                <a16:creationId xmlns:a16="http://schemas.microsoft.com/office/drawing/2014/main" id="{D7D89B33-D193-9568-C379-8A3B7272E9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097" y="1914499"/>
            <a:ext cx="3213388" cy="4162250"/>
          </a:xfrm>
          <a:prstGeom prst="rect">
            <a:avLst/>
          </a:prstGeom>
        </p:spPr>
      </p:pic>
      <p:pic>
        <p:nvPicPr>
          <p:cNvPr id="8" name="Image 7" descr="Une image contenant intérieur, sol, échelle, meubles&#10;&#10;Description générée automatiquement">
            <a:extLst>
              <a:ext uri="{FF2B5EF4-FFF2-40B4-BE49-F238E27FC236}">
                <a16:creationId xmlns:a16="http://schemas.microsoft.com/office/drawing/2014/main" id="{C4177327-DF6E-0915-183A-6F0242385A8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485" y="495286"/>
            <a:ext cx="4167658" cy="313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4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780605-49E8-019A-6147-CFAE3294A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1685" y="290480"/>
            <a:ext cx="10515600" cy="586597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SECTEUR TRAITEMENT DE L’EAU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A79B161-2F30-E2C8-6BF8-D47E359B84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901483"/>
              </p:ext>
            </p:extLst>
          </p:nvPr>
        </p:nvGraphicFramePr>
        <p:xfrm>
          <a:off x="233265" y="1419700"/>
          <a:ext cx="5281127" cy="2964180"/>
        </p:xfrm>
        <a:graphic>
          <a:graphicData uri="http://schemas.openxmlformats.org/drawingml/2006/table">
            <a:tbl>
              <a:tblPr/>
              <a:tblGrid>
                <a:gridCol w="5281127">
                  <a:extLst>
                    <a:ext uri="{9D8B030D-6E8A-4147-A177-3AD203B41FA5}">
                      <a16:colId xmlns:a16="http://schemas.microsoft.com/office/drawing/2014/main" val="2792679159"/>
                    </a:ext>
                  </a:extLst>
                </a:gridCol>
              </a:tblGrid>
              <a:tr h="668335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Gestion du risque lié à l’exploitation des réseaux sanitaires collectifs : surveillance du paramètre légionelle</a:t>
                      </a:r>
                    </a:p>
                    <a:p>
                      <a:pPr algn="l" fontAlgn="b"/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10827568"/>
                  </a:ext>
                </a:extLst>
              </a:tr>
              <a:tr h="389862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 carnet sanitaire : élaboration et pilotage de sa mise en œuvre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531844301"/>
                  </a:ext>
                </a:extLst>
              </a:tr>
              <a:tr h="668335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Tours aéroréfrigérantes – Risques de présence de légionelle. Exploitation et maintenance</a:t>
                      </a:r>
                    </a:p>
                    <a:p>
                      <a:pPr algn="l" fontAlgn="b"/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6708788"/>
                  </a:ext>
                </a:extLst>
              </a:tr>
              <a:tr h="389862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Tours aéroréfrigérantes - Gestion du risque – Renouvellement</a:t>
                      </a:r>
                    </a:p>
                    <a:p>
                      <a:pPr algn="l" fontAlgn="b"/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37804114"/>
                  </a:ext>
                </a:extLst>
              </a:tr>
              <a:tr h="389862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Traitement de l'eau appliqué au génie climatique</a:t>
                      </a:r>
                    </a:p>
                    <a:p>
                      <a:pPr algn="l" fontAlgn="b"/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86315444"/>
                  </a:ext>
                </a:extLst>
              </a:tr>
            </a:tbl>
          </a:graphicData>
        </a:graphic>
      </p:graphicFrame>
      <p:pic>
        <p:nvPicPr>
          <p:cNvPr id="7" name="Image 6" descr="Une image contenant ingénierie, industrie, usine, acier&#10;&#10;Description générée automatiquement">
            <a:extLst>
              <a:ext uri="{FF2B5EF4-FFF2-40B4-BE49-F238E27FC236}">
                <a16:creationId xmlns:a16="http://schemas.microsoft.com/office/drawing/2014/main" id="{EB7102D1-BC98-0CE7-B96D-7040F1ED4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486" y="2067151"/>
            <a:ext cx="2364892" cy="4204252"/>
          </a:xfrm>
          <a:prstGeom prst="rect">
            <a:avLst/>
          </a:prstGeom>
        </p:spPr>
      </p:pic>
      <p:pic>
        <p:nvPicPr>
          <p:cNvPr id="12" name="Image 11" descr="Une image contenant industrie, ingénierie, acier, usine&#10;&#10;Description générée automatiquement">
            <a:extLst>
              <a:ext uri="{FF2B5EF4-FFF2-40B4-BE49-F238E27FC236}">
                <a16:creationId xmlns:a16="http://schemas.microsoft.com/office/drawing/2014/main" id="{0ECB2F1E-6019-92FE-E88F-CFF2EE71D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832" y="877077"/>
            <a:ext cx="2806562" cy="498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9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780605-49E8-019A-6147-CFAE3294A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1685" y="290480"/>
            <a:ext cx="10515600" cy="586597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4" name="Image 3" descr="Une image contenant meubles, table, intérieur, sol&#10;&#10;Description générée automatiquement">
            <a:extLst>
              <a:ext uri="{FF2B5EF4-FFF2-40B4-BE49-F238E27FC236}">
                <a16:creationId xmlns:a16="http://schemas.microsoft.com/office/drawing/2014/main" id="{118FF6A9-3E47-635D-38BD-307EEF3F8B2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2" y="894520"/>
            <a:ext cx="4412975" cy="3309732"/>
          </a:xfrm>
          <a:prstGeom prst="rect">
            <a:avLst/>
          </a:prstGeom>
        </p:spPr>
      </p:pic>
      <p:pic>
        <p:nvPicPr>
          <p:cNvPr id="8" name="Image 7" descr="Une image contenant texte, écran d’ordinateur, intérieur, Ordinateur personnel&#10;&#10;Description générée automatiquement">
            <a:extLst>
              <a:ext uri="{FF2B5EF4-FFF2-40B4-BE49-F238E27FC236}">
                <a16:creationId xmlns:a16="http://schemas.microsoft.com/office/drawing/2014/main" id="{138EF863-5756-92D7-03C3-97D14F22B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075" y="2802834"/>
            <a:ext cx="5212523" cy="293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9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habits, personne, homme, chaussures&#10;&#10;Description générée automatiquement">
            <a:extLst>
              <a:ext uri="{FF2B5EF4-FFF2-40B4-BE49-F238E27FC236}">
                <a16:creationId xmlns:a16="http://schemas.microsoft.com/office/drawing/2014/main" id="{CFF6BD5B-C4DB-9E71-6364-B8EF51373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774" y="196152"/>
            <a:ext cx="6987209" cy="587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6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4D5916-7FD5-A259-1EF4-530004620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035" y="2320575"/>
            <a:ext cx="10515600" cy="1697751"/>
          </a:xfrm>
        </p:spPr>
        <p:txBody>
          <a:bodyPr/>
          <a:lstStyle/>
          <a:p>
            <a:pPr marL="0" indent="0" algn="ctr">
              <a:buNone/>
            </a:pPr>
            <a:r>
              <a:rPr lang="fr-FR" sz="3200" b="1" dirty="0">
                <a:solidFill>
                  <a:srgbClr val="0070C0"/>
                </a:solidFill>
              </a:rPr>
              <a:t>Afortech à </a:t>
            </a:r>
            <a:r>
              <a:rPr lang="fr-FR" sz="3200" b="1" dirty="0" smtClean="0">
                <a:solidFill>
                  <a:srgbClr val="0070C0"/>
                </a:solidFill>
              </a:rPr>
              <a:t>l’Eco-campus</a:t>
            </a:r>
          </a:p>
          <a:p>
            <a:pPr marL="0" indent="0" algn="ctr">
              <a:buNone/>
            </a:pPr>
            <a:endParaRPr lang="fr-FR" sz="8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fr-FR" sz="3200" b="1" dirty="0">
                <a:solidFill>
                  <a:srgbClr val="0070C0"/>
                </a:solidFill>
              </a:rPr>
              <a:t>Son écosystème &amp; son réseau d’intervenants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557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93061F-E455-55EE-F0A0-CA23E8D81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092" y="331569"/>
            <a:ext cx="10515600" cy="1325563"/>
          </a:xfrm>
        </p:spPr>
        <p:txBody>
          <a:bodyPr/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Afortech à l’Eco-campus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6" name="Image 5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7665" y="994350"/>
            <a:ext cx="91725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4D5916-7FD5-A259-1EF4-530004620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310" y="2505133"/>
            <a:ext cx="10515600" cy="19829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200" b="1" dirty="0">
                <a:solidFill>
                  <a:srgbClr val="0070C0"/>
                </a:solidFill>
              </a:rPr>
              <a:t>Ouverture </a:t>
            </a:r>
          </a:p>
          <a:p>
            <a:pPr marL="0" indent="0" algn="ctr">
              <a:buNone/>
            </a:pPr>
            <a:r>
              <a:rPr lang="fr-FR" sz="3200" b="1" dirty="0">
                <a:solidFill>
                  <a:srgbClr val="0070C0"/>
                </a:solidFill>
              </a:rPr>
              <a:t>Le mot de la Présidente de l’Eco-campus</a:t>
            </a:r>
          </a:p>
          <a:p>
            <a:pPr marL="0" indent="0" algn="ctr">
              <a:buNone/>
            </a:pPr>
            <a:r>
              <a:rPr lang="fr-FR" sz="3200" b="1" dirty="0">
                <a:solidFill>
                  <a:srgbClr val="0070C0"/>
                </a:solidFill>
              </a:rPr>
              <a:t>et des Présidents et vice-Président d’Afortech</a:t>
            </a:r>
          </a:p>
        </p:txBody>
      </p:sp>
    </p:spTree>
    <p:extLst>
      <p:ext uri="{BB962C8B-B14F-4D97-AF65-F5344CB8AC3E}">
        <p14:creationId xmlns:p14="http://schemas.microsoft.com/office/powerpoint/2010/main" val="258464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93061F-E455-55EE-F0A0-CA23E8D81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492" y="250887"/>
            <a:ext cx="10515600" cy="1325563"/>
          </a:xfrm>
        </p:spPr>
        <p:txBody>
          <a:bodyPr/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Afortech à l’Eco-campus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4" name="ZoneTexte 1"/>
          <p:cNvSpPr txBox="1">
            <a:spLocks noChangeArrowheads="1"/>
          </p:cNvSpPr>
          <p:nvPr/>
        </p:nvSpPr>
        <p:spPr bwMode="auto">
          <a:xfrm>
            <a:off x="1602903" y="1320914"/>
            <a:ext cx="9719551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fr-FR" altLang="fr-FR" dirty="0">
                <a:solidFill>
                  <a:srgbClr val="00528C"/>
                </a:solidFill>
              </a:rPr>
              <a:t>A partir de septembre, 2 sites d’activités</a:t>
            </a:r>
          </a:p>
          <a:p>
            <a:pPr algn="ctr"/>
            <a:r>
              <a:rPr lang="fr-FR" altLang="fr-FR" sz="1200" dirty="0">
                <a:solidFill>
                  <a:srgbClr val="00528C"/>
                </a:solidFill>
              </a:rPr>
              <a:t>(Porte Maillot et Vitry sur Seine)</a:t>
            </a:r>
          </a:p>
          <a:p>
            <a:pPr algn="ctr"/>
            <a:endParaRPr lang="fr-FR" altLang="fr-FR" dirty="0">
              <a:solidFill>
                <a:srgbClr val="00528C"/>
              </a:solidFill>
            </a:endParaRPr>
          </a:p>
          <a:p>
            <a:pPr algn="ctr"/>
            <a:r>
              <a:rPr lang="fr-FR" altLang="fr-FR" dirty="0">
                <a:solidFill>
                  <a:srgbClr val="EE22D1"/>
                </a:solidFill>
              </a:rPr>
              <a:t>Présence de l’Equipe Afortech sur ces 2 </a:t>
            </a:r>
            <a:r>
              <a:rPr lang="fr-FR" altLang="fr-FR" dirty="0" smtClean="0">
                <a:solidFill>
                  <a:srgbClr val="EE22D1"/>
                </a:solidFill>
              </a:rPr>
              <a:t>sites</a:t>
            </a:r>
          </a:p>
          <a:p>
            <a:pPr algn="ctr"/>
            <a:endParaRPr lang="fr-FR" altLang="fr-FR" dirty="0" smtClean="0">
              <a:solidFill>
                <a:srgbClr val="EE22D1"/>
              </a:solidFill>
            </a:endParaRPr>
          </a:p>
          <a:p>
            <a:pPr algn="ctr"/>
            <a:endParaRPr lang="fr-FR" altLang="fr-FR" dirty="0">
              <a:solidFill>
                <a:srgbClr val="EE22D1"/>
              </a:solidFill>
            </a:endParaRPr>
          </a:p>
          <a:p>
            <a:pPr algn="ctr"/>
            <a:endParaRPr lang="fr-FR" altLang="fr-FR" dirty="0">
              <a:solidFill>
                <a:srgbClr val="00528C"/>
              </a:solidFill>
            </a:endParaRPr>
          </a:p>
          <a:p>
            <a:pPr algn="ctr"/>
            <a:r>
              <a:rPr lang="fr-FR" altLang="fr-FR" dirty="0" smtClean="0">
                <a:solidFill>
                  <a:srgbClr val="00528C"/>
                </a:solidFill>
              </a:rPr>
              <a:t>Nos enjeux</a:t>
            </a:r>
          </a:p>
          <a:p>
            <a:pPr algn="ctr"/>
            <a:endParaRPr lang="fr-FR" altLang="fr-FR" sz="800" dirty="0">
              <a:solidFill>
                <a:srgbClr val="00528C"/>
              </a:solidFill>
            </a:endParaRPr>
          </a:p>
          <a:p>
            <a:pPr algn="ctr"/>
            <a:endParaRPr lang="fr-FR" altLang="fr-FR" sz="2200" dirty="0">
              <a:solidFill>
                <a:schemeClr val="accent6"/>
              </a:solidFill>
            </a:endParaRPr>
          </a:p>
        </p:txBody>
      </p:sp>
      <p:pic>
        <p:nvPicPr>
          <p:cNvPr id="5" name="Imag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730" y="2687661"/>
            <a:ext cx="2571123" cy="84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10" y="4105335"/>
            <a:ext cx="5432776" cy="135496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5691" y="4205705"/>
            <a:ext cx="5214401" cy="115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4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93061F-E455-55EE-F0A0-CA23E8D81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0434" y="145450"/>
            <a:ext cx="10515600" cy="1325563"/>
          </a:xfrm>
        </p:spPr>
        <p:txBody>
          <a:bodyPr/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Afortech à l’Eco-campus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4" name="ZoneTexte 1"/>
          <p:cNvSpPr txBox="1">
            <a:spLocks noChangeArrowheads="1"/>
          </p:cNvSpPr>
          <p:nvPr/>
        </p:nvSpPr>
        <p:spPr bwMode="auto">
          <a:xfrm>
            <a:off x="1936376" y="922575"/>
            <a:ext cx="56746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fr-FR" altLang="fr-FR" dirty="0">
                <a:solidFill>
                  <a:srgbClr val="00528C"/>
                </a:solidFill>
              </a:rPr>
              <a:t>A partir de septembre, </a:t>
            </a:r>
            <a:r>
              <a:rPr lang="fr-FR" altLang="fr-FR" dirty="0" smtClean="0">
                <a:solidFill>
                  <a:srgbClr val="00528C"/>
                </a:solidFill>
              </a:rPr>
              <a:t>nos formations </a:t>
            </a:r>
            <a:endParaRPr lang="fr-FR" altLang="fr-FR" dirty="0">
              <a:solidFill>
                <a:srgbClr val="00528C"/>
              </a:solidFill>
            </a:endParaRPr>
          </a:p>
          <a:p>
            <a:pPr algn="ctr"/>
            <a:r>
              <a:rPr lang="fr-FR" altLang="fr-FR" dirty="0" smtClean="0">
                <a:solidFill>
                  <a:srgbClr val="00528C"/>
                </a:solidFill>
              </a:rPr>
              <a:t>300 m2 – 6 salles – 2 Bureaux</a:t>
            </a:r>
            <a:endParaRPr lang="fr-FR" altLang="fr-FR" dirty="0">
              <a:solidFill>
                <a:srgbClr val="00528C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735" y="2878217"/>
            <a:ext cx="4056249" cy="287640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5274" y="1867468"/>
            <a:ext cx="3754531" cy="496882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2463" y="3769901"/>
            <a:ext cx="4013667" cy="296469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5506" y="36514"/>
            <a:ext cx="4327433" cy="333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4D5916-7FD5-A259-1EF4-530004620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183" y="1914063"/>
            <a:ext cx="10515600" cy="122796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fr-FR" b="1" dirty="0">
                <a:solidFill>
                  <a:srgbClr val="0070C0"/>
                </a:solidFill>
              </a:rPr>
              <a:t>Séquence vision marchés métiers compétences des entreprises du </a:t>
            </a:r>
            <a:r>
              <a:rPr lang="fr-FR" b="1" dirty="0" smtClean="0">
                <a:solidFill>
                  <a:srgbClr val="0070C0"/>
                </a:solidFill>
              </a:rPr>
              <a:t>GCCP</a:t>
            </a:r>
            <a:endParaRPr lang="fr-FR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fr-FR" b="1" dirty="0">
                <a:solidFill>
                  <a:srgbClr val="0070C0"/>
                </a:solidFill>
              </a:rPr>
              <a:t>Besoins expertises et solutions</a:t>
            </a:r>
          </a:p>
          <a:p>
            <a:pPr marL="0" indent="0" algn="ctr">
              <a:buNone/>
            </a:pPr>
            <a:r>
              <a:rPr lang="fr-FR" b="1" dirty="0">
                <a:solidFill>
                  <a:srgbClr val="0070C0"/>
                </a:solidFill>
              </a:rPr>
              <a:t>Impact besoins offre de </a:t>
            </a:r>
            <a:r>
              <a:rPr lang="fr-FR" b="1" dirty="0" smtClean="0">
                <a:solidFill>
                  <a:srgbClr val="0070C0"/>
                </a:solidFill>
              </a:rPr>
              <a:t>formation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26" y="3800937"/>
            <a:ext cx="3676457" cy="221731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4323" y="4110199"/>
            <a:ext cx="4201521" cy="132679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2511" y="3706807"/>
            <a:ext cx="2973761" cy="173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4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93061F-E455-55EE-F0A0-CA23E8D81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200" b="1" dirty="0" smtClean="0">
                <a:solidFill>
                  <a:srgbClr val="0070C0"/>
                </a:solidFill>
              </a:rPr>
              <a:t>Innovation</a:t>
            </a:r>
            <a:endParaRPr lang="fr-FR" sz="3200" b="1" dirty="0">
              <a:solidFill>
                <a:srgbClr val="0070C0"/>
              </a:solidFill>
            </a:endParaRPr>
          </a:p>
        </p:txBody>
      </p:sp>
      <p:pic>
        <p:nvPicPr>
          <p:cNvPr id="4" name="Espace réservé du contenu 3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48420" y="1307377"/>
            <a:ext cx="8010525" cy="14859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731645" y="2874986"/>
            <a:ext cx="66071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la Table ronde annuelle Innovation de la FFB</a:t>
            </a:r>
            <a:endParaRPr lang="fr-FR" sz="2800" dirty="0"/>
          </a:p>
        </p:txBody>
      </p:sp>
      <p:pic>
        <p:nvPicPr>
          <p:cNvPr id="3" name="Image 2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3498" y="3627833"/>
            <a:ext cx="2803727" cy="20773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Image 5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6673" y="3627834"/>
            <a:ext cx="3734646" cy="207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6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93061F-E455-55EE-F0A0-CA23E8D81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092" y="33156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b="1" dirty="0" smtClean="0">
                <a:solidFill>
                  <a:srgbClr val="0070C0"/>
                </a:solidFill>
              </a:rPr>
              <a:t/>
            </a:r>
            <a:br>
              <a:rPr lang="fr-FR" sz="3600" b="1" dirty="0" smtClean="0">
                <a:solidFill>
                  <a:srgbClr val="0070C0"/>
                </a:solidFill>
              </a:rPr>
            </a:br>
            <a:r>
              <a:rPr lang="fr-FR" sz="3600" b="1" dirty="0" smtClean="0">
                <a:solidFill>
                  <a:srgbClr val="0070C0"/>
                </a:solidFill>
              </a:rPr>
              <a:t>La mutation des métiers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207475" y="2083618"/>
            <a:ext cx="9352085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chemeClr val="accent6">
                    <a:lumMod val="75000"/>
                  </a:schemeClr>
                </a:solidFill>
              </a:rPr>
              <a:t>Les objectifs européens de sobriété énergétique </a:t>
            </a:r>
            <a:endParaRPr lang="fr-FR" sz="32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</a:rPr>
              <a:t>et </a:t>
            </a:r>
            <a:r>
              <a:rPr lang="fr-FR" sz="3200" dirty="0">
                <a:solidFill>
                  <a:schemeClr val="accent6">
                    <a:lumMod val="75000"/>
                  </a:schemeClr>
                </a:solidFill>
              </a:rPr>
              <a:t>de réduction des émissions de </a:t>
            </a:r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</a:rPr>
              <a:t>carbone</a:t>
            </a:r>
          </a:p>
          <a:p>
            <a:pPr algn="ctr"/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</a:rPr>
              <a:t>impactent </a:t>
            </a:r>
            <a:r>
              <a:rPr lang="fr-FR" sz="3200" dirty="0">
                <a:solidFill>
                  <a:schemeClr val="accent6">
                    <a:lumMod val="75000"/>
                  </a:schemeClr>
                </a:solidFill>
              </a:rPr>
              <a:t>la conception de nos </a:t>
            </a:r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</a:rPr>
              <a:t>métiers</a:t>
            </a:r>
            <a:endParaRPr lang="fr-FR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5815" y="33234"/>
            <a:ext cx="3165084" cy="158254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8241" y="3653278"/>
            <a:ext cx="2767195" cy="234637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" y="4079764"/>
            <a:ext cx="3377919" cy="174267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4484" y="3666882"/>
            <a:ext cx="3305907" cy="191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2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274" y="994350"/>
            <a:ext cx="2238375" cy="16002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A93061F-E455-55EE-F0A0-CA23E8D81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092" y="33156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b="1" dirty="0" smtClean="0">
                <a:solidFill>
                  <a:srgbClr val="0070C0"/>
                </a:solidFill>
              </a:rPr>
              <a:t/>
            </a:r>
            <a:br>
              <a:rPr lang="fr-FR" sz="3600" b="1" dirty="0" smtClean="0">
                <a:solidFill>
                  <a:srgbClr val="0070C0"/>
                </a:solidFill>
              </a:rPr>
            </a:br>
            <a:r>
              <a:rPr lang="fr-FR" sz="3600" b="1" dirty="0" smtClean="0">
                <a:solidFill>
                  <a:srgbClr val="0070C0"/>
                </a:solidFill>
              </a:rPr>
              <a:t>La mutation des métiers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51337" y="994350"/>
            <a:ext cx="3716217" cy="46166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002060"/>
                </a:solidFill>
              </a:rPr>
              <a:t>Pour le Génie climatique</a:t>
            </a:r>
            <a:endParaRPr lang="fr-FR" sz="2400" dirty="0">
              <a:solidFill>
                <a:srgbClr val="00206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1496470"/>
            <a:ext cx="2352675" cy="15525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7938" y="3131599"/>
            <a:ext cx="6096000" cy="2031325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>
            <a:spAutoFit/>
          </a:bodyPr>
          <a:lstStyle/>
          <a:p>
            <a:r>
              <a:rPr lang="fr-FR" b="1" dirty="0" smtClean="0"/>
              <a:t>Une série de réglementations exigeantes </a:t>
            </a:r>
            <a:r>
              <a:rPr lang="fr-FR" b="1" dirty="0"/>
              <a:t>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 smtClean="0"/>
              <a:t>RE </a:t>
            </a:r>
            <a:r>
              <a:rPr lang="fr-FR" dirty="0"/>
              <a:t>2020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Décret BACS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Décret tertiaire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Directive Européenne </a:t>
            </a:r>
            <a:r>
              <a:rPr lang="fr-FR" dirty="0" smtClean="0"/>
              <a:t>sur </a:t>
            </a:r>
            <a:r>
              <a:rPr lang="fr-FR" dirty="0"/>
              <a:t>la performance énergétique des bâtiments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Décret n° 2023-444 du 7 juin 2023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9445" y="5245478"/>
            <a:ext cx="2276475" cy="145732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0700" y="1513932"/>
            <a:ext cx="2276475" cy="1517650"/>
          </a:xfrm>
          <a:prstGeom prst="rect">
            <a:avLst/>
          </a:prstGeom>
        </p:spPr>
      </p:pic>
      <p:sp>
        <p:nvSpPr>
          <p:cNvPr id="15" name="Flèche courbée vers le bas 14"/>
          <p:cNvSpPr/>
          <p:nvPr/>
        </p:nvSpPr>
        <p:spPr>
          <a:xfrm>
            <a:off x="2863649" y="2006724"/>
            <a:ext cx="4070042" cy="105254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02983" y="3015661"/>
            <a:ext cx="3279100" cy="2585323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Besoins de nouvelles compétences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GTB</a:t>
            </a:r>
            <a:r>
              <a:rPr lang="fr-FR" dirty="0"/>
              <a:t>, GTC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Bilan </a:t>
            </a:r>
            <a:r>
              <a:rPr lang="fr-FR" dirty="0"/>
              <a:t>carbone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Gestion </a:t>
            </a:r>
            <a:r>
              <a:rPr lang="fr-FR" dirty="0"/>
              <a:t>de l’énergie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Intégration </a:t>
            </a:r>
            <a:r>
              <a:rPr lang="fr-FR" dirty="0"/>
              <a:t>des ENR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Réseaux </a:t>
            </a:r>
            <a:r>
              <a:rPr lang="fr-FR" dirty="0"/>
              <a:t>de chaleur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IRVE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Maintenance/exploitation</a:t>
            </a:r>
            <a:endParaRPr lang="fr-FR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1310" y="1674538"/>
            <a:ext cx="2190750" cy="157162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4527" y="232350"/>
            <a:ext cx="2914650" cy="152400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96340" y="3373059"/>
            <a:ext cx="1504950" cy="135255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55520" y="4893449"/>
            <a:ext cx="197167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5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93061F-E455-55EE-F0A0-CA23E8D81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092" y="33156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b="1" dirty="0" smtClean="0">
                <a:solidFill>
                  <a:srgbClr val="0070C0"/>
                </a:solidFill>
              </a:rPr>
              <a:t/>
            </a:r>
            <a:br>
              <a:rPr lang="fr-FR" sz="3600" b="1" dirty="0" smtClean="0">
                <a:solidFill>
                  <a:srgbClr val="0070C0"/>
                </a:solidFill>
              </a:rPr>
            </a:br>
            <a:r>
              <a:rPr lang="fr-FR" sz="3600" b="1" dirty="0" smtClean="0">
                <a:solidFill>
                  <a:srgbClr val="0070C0"/>
                </a:solidFill>
              </a:rPr>
              <a:t>La mutation des métiers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51336" y="987648"/>
            <a:ext cx="3716217" cy="46166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002060"/>
                </a:solidFill>
              </a:rPr>
              <a:t>Pour la Plomberie</a:t>
            </a:r>
            <a:endParaRPr lang="fr-FR" sz="24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5508" y="2919037"/>
            <a:ext cx="6096000" cy="3139321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>
            <a:spAutoFit/>
          </a:bodyPr>
          <a:lstStyle/>
          <a:p>
            <a:r>
              <a:rPr lang="fr-FR" b="1" dirty="0" smtClean="0"/>
              <a:t>La loi sur l’eau </a:t>
            </a:r>
            <a:r>
              <a:rPr lang="fr-FR" dirty="0" smtClean="0"/>
              <a:t>(à venir) </a:t>
            </a:r>
          </a:p>
          <a:p>
            <a:r>
              <a:rPr lang="fr-FR" dirty="0" smtClean="0"/>
              <a:t>des </a:t>
            </a:r>
            <a:r>
              <a:rPr lang="fr-FR" dirty="0"/>
              <a:t>études </a:t>
            </a:r>
            <a:r>
              <a:rPr lang="fr-FR" dirty="0" smtClean="0"/>
              <a:t>anticipent les nouvelles exigences </a:t>
            </a:r>
          </a:p>
          <a:p>
            <a:r>
              <a:rPr lang="fr-FR" dirty="0" smtClean="0"/>
              <a:t>«</a:t>
            </a:r>
            <a:r>
              <a:rPr lang="fr-FR" dirty="0"/>
              <a:t> </a:t>
            </a:r>
            <a:r>
              <a:rPr lang="fr-FR" dirty="0">
                <a:solidFill>
                  <a:srgbClr val="000000"/>
                </a:solidFill>
              </a:rPr>
              <a:t>LA GESTION DE L’EAU EN HABITAT </a:t>
            </a:r>
            <a:r>
              <a:rPr lang="fr-FR" dirty="0" smtClean="0">
                <a:solidFill>
                  <a:srgbClr val="000000"/>
                </a:solidFill>
              </a:rPr>
              <a:t>» :</a:t>
            </a:r>
            <a:endParaRPr lang="fr-FR" dirty="0">
              <a:solidFill>
                <a:srgbClr val="000000"/>
              </a:solidFill>
            </a:endParaRPr>
          </a:p>
          <a:p>
            <a:endParaRPr lang="fr-FR" dirty="0" smtClean="0">
              <a:solidFill>
                <a:srgbClr val="0066FF"/>
              </a:solidFill>
            </a:endParaRPr>
          </a:p>
          <a:p>
            <a:r>
              <a:rPr lang="fr-FR" dirty="0" smtClean="0">
                <a:solidFill>
                  <a:srgbClr val="0066FF"/>
                </a:solidFill>
              </a:rPr>
              <a:t>Mieux </a:t>
            </a:r>
            <a:r>
              <a:rPr lang="fr-FR" dirty="0">
                <a:solidFill>
                  <a:srgbClr val="0066FF"/>
                </a:solidFill>
              </a:rPr>
              <a:t>connaître les contraintes notamment réglementaires et les solutions permettant de : </a:t>
            </a:r>
          </a:p>
          <a:p>
            <a:endParaRPr lang="fr-FR" sz="1050" dirty="0">
              <a:solidFill>
                <a:srgbClr val="0066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>
                <a:solidFill>
                  <a:srgbClr val="000000"/>
                </a:solidFill>
              </a:rPr>
              <a:t>Limiter </a:t>
            </a:r>
            <a:r>
              <a:rPr lang="fr-FR" dirty="0">
                <a:solidFill>
                  <a:srgbClr val="000000"/>
                </a:solidFill>
              </a:rPr>
              <a:t>les consommations d’eau.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>
                <a:solidFill>
                  <a:srgbClr val="000000"/>
                </a:solidFill>
              </a:rPr>
              <a:t>Gérer </a:t>
            </a:r>
            <a:r>
              <a:rPr lang="fr-FR" dirty="0">
                <a:solidFill>
                  <a:srgbClr val="000000"/>
                </a:solidFill>
              </a:rPr>
              <a:t>les eaux pluviales en terrain argileux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>
                <a:solidFill>
                  <a:srgbClr val="000000"/>
                </a:solidFill>
              </a:rPr>
              <a:t>Récupérer </a:t>
            </a:r>
            <a:r>
              <a:rPr lang="fr-FR" dirty="0">
                <a:solidFill>
                  <a:srgbClr val="000000"/>
                </a:solidFill>
              </a:rPr>
              <a:t>la chaleur des eaux grises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>
                <a:solidFill>
                  <a:srgbClr val="000000"/>
                </a:solidFill>
              </a:rPr>
              <a:t>Lutter </a:t>
            </a:r>
            <a:r>
              <a:rPr lang="fr-FR" dirty="0">
                <a:solidFill>
                  <a:srgbClr val="000000"/>
                </a:solidFill>
              </a:rPr>
              <a:t>contre l’entartrage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40656" y="2631044"/>
            <a:ext cx="3637832" cy="1754326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Besoins de nouvelles compétences </a:t>
            </a:r>
            <a:r>
              <a:rPr lang="fr-FR" b="1" dirty="0" smtClean="0"/>
              <a:t>:</a:t>
            </a:r>
          </a:p>
          <a:p>
            <a:r>
              <a:rPr lang="fr-FR" b="1" dirty="0" smtClean="0"/>
              <a:t> </a:t>
            </a:r>
            <a:endParaRPr lang="fr-FR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Suivi de la qualité de l’eau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Récupération des eaux de pluies et eaux grises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Réduction des consommations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9572" y="4398929"/>
            <a:ext cx="2162175" cy="145732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399" y="4497397"/>
            <a:ext cx="3200281" cy="224541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8907" y="1494600"/>
            <a:ext cx="1814601" cy="127754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6091" y="2849498"/>
            <a:ext cx="2095500" cy="141043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2075" y="1055076"/>
            <a:ext cx="2702517" cy="144626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0769" y="4524368"/>
            <a:ext cx="2619375" cy="1466850"/>
          </a:xfrm>
          <a:prstGeom prst="rect">
            <a:avLst/>
          </a:prstGeom>
        </p:spPr>
      </p:pic>
      <p:sp>
        <p:nvSpPr>
          <p:cNvPr id="15" name="Flèche courbée vers le bas 14"/>
          <p:cNvSpPr/>
          <p:nvPr/>
        </p:nvSpPr>
        <p:spPr>
          <a:xfrm>
            <a:off x="4167553" y="1804025"/>
            <a:ext cx="2454950" cy="84117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2867" y="1115209"/>
            <a:ext cx="2353409" cy="1459821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7708" y="4419518"/>
            <a:ext cx="2054795" cy="167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1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93061F-E455-55EE-F0A0-CA23E8D81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092" y="33156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b="1" dirty="0" smtClean="0">
                <a:solidFill>
                  <a:srgbClr val="0070C0"/>
                </a:solidFill>
              </a:rPr>
              <a:t/>
            </a:r>
            <a:br>
              <a:rPr lang="fr-FR" sz="3600" b="1" dirty="0" smtClean="0">
                <a:solidFill>
                  <a:srgbClr val="0070C0"/>
                </a:solidFill>
              </a:rPr>
            </a:br>
            <a:r>
              <a:rPr lang="fr-FR" sz="3600" b="1" dirty="0" smtClean="0">
                <a:solidFill>
                  <a:srgbClr val="0070C0"/>
                </a:solidFill>
              </a:rPr>
              <a:t>La mutation des métiers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51336" y="987648"/>
            <a:ext cx="3716217" cy="46166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002060"/>
                </a:solidFill>
              </a:rPr>
              <a:t>Pour la Couverture</a:t>
            </a:r>
            <a:endParaRPr lang="fr-FR" sz="2400" dirty="0">
              <a:solidFill>
                <a:srgbClr val="00206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56220" y="2538692"/>
            <a:ext cx="3637832" cy="1477328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Besoins de nouvelles compétences </a:t>
            </a:r>
            <a:r>
              <a:rPr lang="fr-FR" b="1" dirty="0" smtClean="0"/>
              <a:t>:</a:t>
            </a:r>
          </a:p>
          <a:p>
            <a:endParaRPr lang="fr-FR" b="1" dirty="0" smtClean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 smtClean="0"/>
              <a:t>Isolation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 smtClean="0"/>
              <a:t>Intégration </a:t>
            </a:r>
            <a:r>
              <a:rPr lang="fr-FR" dirty="0"/>
              <a:t>du solaire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 smtClean="0"/>
              <a:t>Végétalisation</a:t>
            </a:r>
            <a:endParaRPr lang="fr-FR" dirty="0"/>
          </a:p>
        </p:txBody>
      </p:sp>
      <p:sp>
        <p:nvSpPr>
          <p:cNvPr id="15" name="Flèche courbée vers le bas 14"/>
          <p:cNvSpPr/>
          <p:nvPr/>
        </p:nvSpPr>
        <p:spPr>
          <a:xfrm>
            <a:off x="4167553" y="1577024"/>
            <a:ext cx="2454950" cy="84117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432915" y="2557737"/>
            <a:ext cx="2593615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Réglementation thermique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Réglementation environnementale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553" y="4156655"/>
            <a:ext cx="2702107" cy="173865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800" y="4036261"/>
            <a:ext cx="2163252" cy="1859045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4418" y="4965783"/>
            <a:ext cx="2803944" cy="148073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4661" y="3094432"/>
            <a:ext cx="2370186" cy="1688352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4661" y="1388660"/>
            <a:ext cx="2323458" cy="1587005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449313"/>
            <a:ext cx="2432915" cy="2195862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867" y="3849311"/>
            <a:ext cx="3653077" cy="217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93061F-E455-55EE-F0A0-CA23E8D81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092" y="33156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b="1" dirty="0" smtClean="0">
                <a:solidFill>
                  <a:srgbClr val="0070C0"/>
                </a:solidFill>
              </a:rPr>
              <a:t/>
            </a:r>
            <a:br>
              <a:rPr lang="fr-FR" sz="3600" b="1" dirty="0" smtClean="0">
                <a:solidFill>
                  <a:srgbClr val="0070C0"/>
                </a:solidFill>
              </a:rPr>
            </a:br>
            <a:r>
              <a:rPr lang="fr-FR" sz="3600" b="1" dirty="0" smtClean="0">
                <a:solidFill>
                  <a:srgbClr val="0070C0"/>
                </a:solidFill>
              </a:rPr>
              <a:t>La mutation des métiers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472783" y="1426299"/>
            <a:ext cx="3716217" cy="46166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solidFill>
                  <a:srgbClr val="002060"/>
                </a:solidFill>
              </a:rPr>
              <a:t>Pour tous</a:t>
            </a:r>
            <a:endParaRPr lang="fr-FR" sz="2400" dirty="0">
              <a:solidFill>
                <a:srgbClr val="00206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51168" y="2351752"/>
            <a:ext cx="3637832" cy="1261884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Besoins de nouvelles compétences </a:t>
            </a:r>
            <a:r>
              <a:rPr lang="fr-FR" b="1" dirty="0" smtClean="0"/>
              <a:t>:</a:t>
            </a:r>
          </a:p>
          <a:p>
            <a:endParaRPr lang="fr-FR" b="1" dirty="0" smtClean="0"/>
          </a:p>
          <a:p>
            <a:pPr lvl="1"/>
            <a:r>
              <a:rPr lang="fr-FR" sz="2000" dirty="0" smtClean="0"/>
              <a:t>En Ingénierie financière</a:t>
            </a:r>
          </a:p>
          <a:p>
            <a:pPr lvl="1"/>
            <a:endParaRPr lang="fr-FR" sz="2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964" y="3855640"/>
            <a:ext cx="3562350" cy="17145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3168" y="922822"/>
            <a:ext cx="2305050" cy="538162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401" y="2087780"/>
            <a:ext cx="3578917" cy="305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3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93061F-E455-55EE-F0A0-CA23E8D81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092" y="29122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b="1" dirty="0" smtClean="0">
                <a:solidFill>
                  <a:srgbClr val="0070C0"/>
                </a:solidFill>
              </a:rPr>
              <a:t/>
            </a:r>
            <a:br>
              <a:rPr lang="fr-FR" sz="3600" b="1" dirty="0" smtClean="0">
                <a:solidFill>
                  <a:srgbClr val="0070C0"/>
                </a:solidFill>
              </a:rPr>
            </a:br>
            <a:r>
              <a:rPr lang="fr-FR" sz="3600" b="1" dirty="0" smtClean="0">
                <a:solidFill>
                  <a:srgbClr val="0070C0"/>
                </a:solidFill>
              </a:rPr>
              <a:t>Les besoins des entreprises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394254" y="1657132"/>
            <a:ext cx="9352085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accent5">
                    <a:lumMod val="50000"/>
                  </a:schemeClr>
                </a:solidFill>
              </a:rPr>
              <a:t>Et vous, comment envisagez vous l’avenir ?</a:t>
            </a:r>
          </a:p>
          <a:p>
            <a:pPr algn="ctr"/>
            <a:r>
              <a:rPr lang="fr-FR" sz="3200" dirty="0" smtClean="0">
                <a:solidFill>
                  <a:schemeClr val="accent6">
                    <a:lumMod val="75000"/>
                  </a:schemeClr>
                </a:solidFill>
              </a:rPr>
              <a:t>Comment l’anticipez-vous ?</a:t>
            </a:r>
          </a:p>
          <a:p>
            <a:pPr algn="ctr"/>
            <a:r>
              <a:rPr lang="fr-FR" sz="3200" dirty="0" smtClean="0">
                <a:solidFill>
                  <a:schemeClr val="accent5">
                    <a:lumMod val="50000"/>
                  </a:schemeClr>
                </a:solidFill>
              </a:rPr>
              <a:t>Que comptez vous faire pour préparer vos équipes ?</a:t>
            </a:r>
            <a:endParaRPr lang="fr-FR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37" y="3724835"/>
            <a:ext cx="3135096" cy="190471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116" y="3679732"/>
            <a:ext cx="3854323" cy="190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8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93061F-E455-55EE-F0A0-CA23E8D81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Ouverture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1A45B2E-1057-DBC3-56BA-F48A70A13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394" y="850565"/>
            <a:ext cx="3180980" cy="172187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C7A3819-EC08-2622-C470-FCB84042CA42}"/>
              </a:ext>
            </a:extLst>
          </p:cNvPr>
          <p:cNvSpPr txBox="1"/>
          <p:nvPr/>
        </p:nvSpPr>
        <p:spPr>
          <a:xfrm>
            <a:off x="3051844" y="2153502"/>
            <a:ext cx="8376079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2060"/>
                </a:solidFill>
              </a:rPr>
              <a:t>L’Eco-Campus du bâtiment : </a:t>
            </a:r>
            <a:br>
              <a:rPr lang="fr-FR" sz="2800" dirty="0">
                <a:solidFill>
                  <a:srgbClr val="002060"/>
                </a:solidFill>
              </a:rPr>
            </a:br>
            <a:r>
              <a:rPr lang="fr-FR" sz="2800" dirty="0">
                <a:solidFill>
                  <a:srgbClr val="002060"/>
                </a:solidFill>
              </a:rPr>
              <a:t>un outil au service de la </a:t>
            </a:r>
            <a:r>
              <a:rPr lang="fr-FR" sz="2800" dirty="0" smtClean="0">
                <a:solidFill>
                  <a:srgbClr val="002060"/>
                </a:solidFill>
              </a:rPr>
              <a:t>profession et de la formation</a:t>
            </a:r>
            <a:endParaRPr lang="fr-FR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otlight MT Light" panose="0204060206030A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C283E4A-73E3-2693-78C0-906C35601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2807" y="3945206"/>
            <a:ext cx="1964154" cy="143486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22E4218-323E-4363-7050-C57592DA6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6318" y="3956323"/>
            <a:ext cx="2022953" cy="140649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DDCAF80-CD52-DD0F-DD89-1A8BD3E8AF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8365" y="3945206"/>
            <a:ext cx="1964154" cy="138953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ADBB810-E789-4582-A370-E8423EB71B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833" r="3" b="3"/>
          <a:stretch/>
        </p:blipFill>
        <p:spPr>
          <a:xfrm>
            <a:off x="9235771" y="-5639"/>
            <a:ext cx="2909220" cy="2486472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12" name="Image 11" descr="Une image contenant intérieur, plancher, pièce&#10;&#10;Description générée automatiquement">
            <a:extLst>
              <a:ext uri="{FF2B5EF4-FFF2-40B4-BE49-F238E27FC236}">
                <a16:creationId xmlns:a16="http://schemas.microsoft.com/office/drawing/2014/main" id="{EAB20877-E4BC-4F9D-8085-4A9C686B142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1" r="-3" b="12841"/>
          <a:stretch/>
        </p:blipFill>
        <p:spPr>
          <a:xfrm>
            <a:off x="9174874" y="3743990"/>
            <a:ext cx="3006647" cy="289420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F15E173-512F-A3C6-6E03-C1826ABA7A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293" r="4582"/>
          <a:stretch/>
        </p:blipFill>
        <p:spPr>
          <a:xfrm>
            <a:off x="76533" y="983924"/>
            <a:ext cx="2943233" cy="4354300"/>
          </a:xfrm>
          <a:prstGeom prst="rect">
            <a:avLst/>
          </a:prstGeom>
          <a:effectLst/>
        </p:spPr>
      </p:pic>
      <p:pic>
        <p:nvPicPr>
          <p:cNvPr id="2050" name="imageSelected0" descr="image00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70" y="5776083"/>
            <a:ext cx="1762278" cy="103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1642" y="5277348"/>
            <a:ext cx="1731141" cy="70181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7405" y="5315923"/>
            <a:ext cx="1955987" cy="73212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88676" y="3243905"/>
            <a:ext cx="1102735" cy="9539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06046" y="3241632"/>
            <a:ext cx="1904736" cy="78188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73325" y="3220539"/>
            <a:ext cx="2066925" cy="85725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50226" y="3137266"/>
            <a:ext cx="1699319" cy="905193"/>
          </a:xfrm>
          <a:prstGeom prst="rect">
            <a:avLst/>
          </a:prstGeom>
        </p:spPr>
      </p:pic>
      <p:pic>
        <p:nvPicPr>
          <p:cNvPr id="19" name="Picture 4" descr="Le CFA-BTP d'Arles. Formations théoriques en classe, et ateliers pratiques en climatisation, maçonnerie et peinture.">
            <a:extLst>
              <a:ext uri="{FF2B5EF4-FFF2-40B4-BE49-F238E27FC236}">
                <a16:creationId xmlns:a16="http://schemas.microsoft.com/office/drawing/2014/main" id="{5C641CFB-938A-E203-2E39-052C61418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11" y="4964879"/>
            <a:ext cx="2510675" cy="187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Salle pratique BP CFA Delepine">
            <a:extLst>
              <a:ext uri="{FF2B5EF4-FFF2-40B4-BE49-F238E27FC236}">
                <a16:creationId xmlns:a16="http://schemas.microsoft.com/office/drawing/2014/main" id="{3339BE9F-2499-47F3-C60C-12390C77B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71" y="5136041"/>
            <a:ext cx="2586586" cy="172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21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4D5916-7FD5-A259-1EF4-530004620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730" y="2118252"/>
            <a:ext cx="10515600" cy="135380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fr-FR" b="1" dirty="0">
                <a:solidFill>
                  <a:srgbClr val="0070C0"/>
                </a:solidFill>
              </a:rPr>
              <a:t>Rencontre avec les </a:t>
            </a:r>
            <a:r>
              <a:rPr lang="fr-FR" b="1" dirty="0" smtClean="0">
                <a:solidFill>
                  <a:srgbClr val="0070C0"/>
                </a:solidFill>
              </a:rPr>
              <a:t>formateurs référents </a:t>
            </a:r>
            <a:r>
              <a:rPr lang="fr-FR" b="1" dirty="0">
                <a:solidFill>
                  <a:srgbClr val="0070C0"/>
                </a:solidFill>
              </a:rPr>
              <a:t>du Pole </a:t>
            </a:r>
            <a:r>
              <a:rPr lang="fr-FR" b="1" dirty="0" smtClean="0">
                <a:solidFill>
                  <a:srgbClr val="0070C0"/>
                </a:solidFill>
              </a:rPr>
              <a:t>Maximilien </a:t>
            </a:r>
            <a:r>
              <a:rPr lang="fr-FR" b="1" dirty="0" err="1" smtClean="0">
                <a:solidFill>
                  <a:srgbClr val="0070C0"/>
                </a:solidFill>
              </a:rPr>
              <a:t>Peret</a:t>
            </a:r>
            <a:endParaRPr lang="fr-FR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fr-FR" b="1" dirty="0">
                <a:solidFill>
                  <a:srgbClr val="0070C0"/>
                </a:solidFill>
              </a:rPr>
              <a:t>visite des installations et/ou séquence réalité </a:t>
            </a:r>
            <a:r>
              <a:rPr lang="fr-FR" b="1" dirty="0" smtClean="0">
                <a:solidFill>
                  <a:srgbClr val="0070C0"/>
                </a:solidFill>
              </a:rPr>
              <a:t>virtuelle</a:t>
            </a:r>
            <a:endParaRPr lang="fr-FR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fr-FR" b="1" dirty="0">
                <a:solidFill>
                  <a:srgbClr val="0070C0"/>
                </a:solidFill>
              </a:rPr>
              <a:t>Suivie d’un cocktail </a:t>
            </a:r>
            <a:r>
              <a:rPr lang="fr-FR" b="1" dirty="0" err="1">
                <a:solidFill>
                  <a:srgbClr val="0070C0"/>
                </a:solidFill>
              </a:rPr>
              <a:t>déjeunatoire</a:t>
            </a:r>
            <a:endParaRPr lang="fr-FR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511" y="3738282"/>
            <a:ext cx="2420471" cy="161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7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528" y="880462"/>
            <a:ext cx="9166413" cy="52379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7999" y="347186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70C0"/>
                </a:solidFill>
                <a:latin typeface="Roboto" pitchFamily="2" charset="0"/>
                <a:ea typeface="Roboto" pitchFamily="2" charset="0"/>
              </a:rPr>
              <a:t>Plan de </a:t>
            </a:r>
            <a:r>
              <a:rPr lang="fr-FR" sz="2400" b="1" dirty="0">
                <a:solidFill>
                  <a:srgbClr val="0070C0"/>
                </a:solidFill>
                <a:latin typeface="Roboto" pitchFamily="2" charset="0"/>
                <a:ea typeface="Roboto" pitchFamily="2" charset="0"/>
              </a:rPr>
              <a:t>l’Eco-campus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084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4D5916-7FD5-A259-1EF4-530004620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372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FR" sz="32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Programme du 5 juillet 2023</a:t>
            </a:r>
          </a:p>
          <a:p>
            <a:pPr marL="0" indent="0" algn="ctr">
              <a:buNone/>
            </a:pPr>
            <a:endParaRPr lang="fr-FR" sz="26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FR" sz="20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dynamique projets de l’Eco-campus : de la genèse à la prospective</a:t>
            </a:r>
            <a:endParaRPr lang="fr-FR" sz="20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FR" sz="20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Afortech et </a:t>
            </a:r>
            <a:r>
              <a:rPr lang="fr-FR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son écosystème au service des entreprises</a:t>
            </a:r>
            <a:endParaRPr lang="fr-FR" sz="20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FR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Séquence vision marchés – métiers – compétences des entreprises du GCCP</a:t>
            </a:r>
            <a:endParaRPr lang="fr-FR" sz="20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FR" sz="20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Rencontre avec </a:t>
            </a:r>
            <a:r>
              <a:rPr lang="fr-FR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les formateurs du Pole Max </a:t>
            </a:r>
            <a:r>
              <a:rPr lang="fr-FR" sz="2000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Pe</a:t>
            </a:r>
            <a:r>
              <a:rPr lang="fr-FR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: v</a:t>
            </a:r>
            <a:r>
              <a:rPr lang="fr-FR" sz="20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isite des ateliers ou expérience formation réalité virtuelle</a:t>
            </a:r>
          </a:p>
          <a:p>
            <a:r>
              <a:rPr lang="fr-FR" sz="20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Cocktail </a:t>
            </a:r>
            <a:r>
              <a:rPr lang="fr-FR" sz="2000" b="1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déjeunatoire</a:t>
            </a:r>
            <a:endParaRPr lang="fr-FR" sz="20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fr-FR" sz="8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FR" sz="2000" b="1" i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Expérience réalité virtuelle (sur demande)</a:t>
            </a:r>
            <a:endParaRPr lang="fr-FR" sz="20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5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4D5916-7FD5-A259-1EF4-530004620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7353"/>
            <a:ext cx="10515600" cy="23017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200" b="1" dirty="0">
                <a:solidFill>
                  <a:srgbClr val="0070C0"/>
                </a:solidFill>
              </a:rPr>
              <a:t>La dynamique projets de l’Eco-campus </a:t>
            </a:r>
            <a:r>
              <a:rPr lang="fr-FR" sz="3200" b="1" dirty="0" smtClean="0">
                <a:solidFill>
                  <a:srgbClr val="0070C0"/>
                </a:solidFill>
              </a:rPr>
              <a:t>:</a:t>
            </a:r>
          </a:p>
          <a:p>
            <a:pPr marL="0" indent="0" algn="ctr">
              <a:buNone/>
            </a:pPr>
            <a:endParaRPr lang="fr-FR" sz="8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fr-FR" sz="2400" b="1" dirty="0">
                <a:solidFill>
                  <a:srgbClr val="0070C0"/>
                </a:solidFill>
              </a:rPr>
              <a:t>Genèse et enjeux </a:t>
            </a:r>
            <a:endParaRPr lang="fr-FR" sz="24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fr-FR" sz="2400" b="1" dirty="0" smtClean="0">
                <a:solidFill>
                  <a:srgbClr val="0070C0"/>
                </a:solidFill>
              </a:rPr>
              <a:t>L’offre </a:t>
            </a:r>
            <a:r>
              <a:rPr lang="fr-FR" sz="2400" b="1" dirty="0">
                <a:solidFill>
                  <a:srgbClr val="0070C0"/>
                </a:solidFill>
              </a:rPr>
              <a:t>de formation initiale actuelle et à </a:t>
            </a:r>
            <a:r>
              <a:rPr lang="fr-FR" sz="2400" b="1" dirty="0" smtClean="0">
                <a:solidFill>
                  <a:srgbClr val="0070C0"/>
                </a:solidFill>
              </a:rPr>
              <a:t>venir</a:t>
            </a:r>
            <a:endParaRPr lang="fr-FR" sz="24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fr-FR" sz="2400" b="1" dirty="0">
                <a:solidFill>
                  <a:srgbClr val="0070C0"/>
                </a:solidFill>
              </a:rPr>
              <a:t>Projets </a:t>
            </a:r>
            <a:r>
              <a:rPr lang="fr-FR" sz="2400" b="1" dirty="0" smtClean="0">
                <a:solidFill>
                  <a:srgbClr val="0070C0"/>
                </a:solidFill>
              </a:rPr>
              <a:t>pilotés </a:t>
            </a:r>
            <a:r>
              <a:rPr lang="fr-FR" sz="2400" b="1" dirty="0">
                <a:solidFill>
                  <a:srgbClr val="0070C0"/>
                </a:solidFill>
              </a:rPr>
              <a:t>par </a:t>
            </a:r>
            <a:r>
              <a:rPr lang="fr-FR" sz="2400" dirty="0">
                <a:solidFill>
                  <a:srgbClr val="0070C0"/>
                </a:solidFill>
              </a:rPr>
              <a:t>Benoit </a:t>
            </a:r>
            <a:r>
              <a:rPr lang="fr-FR" sz="2400" dirty="0" err="1" smtClean="0">
                <a:solidFill>
                  <a:srgbClr val="0070C0"/>
                </a:solidFill>
              </a:rPr>
              <a:t>Elouard</a:t>
            </a:r>
            <a:r>
              <a:rPr lang="fr-FR" sz="2400" dirty="0" smtClean="0">
                <a:solidFill>
                  <a:srgbClr val="0070C0"/>
                </a:solidFill>
              </a:rPr>
              <a:t> avec les financements 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8776" y="3724549"/>
            <a:ext cx="1070233" cy="91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93061F-E455-55EE-F0A0-CA23E8D81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200" b="1" dirty="0" smtClean="0">
                <a:solidFill>
                  <a:srgbClr val="0070C0"/>
                </a:solidFill>
              </a:rPr>
              <a:t>La genèse</a:t>
            </a:r>
            <a:endParaRPr lang="fr-FR" sz="3200" b="1" dirty="0">
              <a:solidFill>
                <a:srgbClr val="0070C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550" y="1510272"/>
            <a:ext cx="3743325" cy="495300"/>
          </a:xfrm>
          <a:prstGeom prst="rect">
            <a:avLst/>
          </a:prstGeom>
        </p:spPr>
      </p:pic>
      <p:pic>
        <p:nvPicPr>
          <p:cNvPr id="10" name="5616B1D6-121B-4964-AE1F-8DE156083A33">
            <a:extLst>
              <a:ext uri="{FF2B5EF4-FFF2-40B4-BE49-F238E27FC236}">
                <a16:creationId xmlns:a16="http://schemas.microsoft.com/office/drawing/2014/main" id="{7803D450-47F8-5755-9187-E8AA34471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16282" y="2126596"/>
            <a:ext cx="4708800" cy="370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2" descr="Dynamique Projets | Reim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6652" y="1027906"/>
            <a:ext cx="2108301" cy="210830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74" y="3136207"/>
            <a:ext cx="3700856" cy="2741375"/>
          </a:xfrm>
          <a:prstGeom prst="rect">
            <a:avLst/>
          </a:prstGeom>
        </p:spPr>
      </p:pic>
      <p:sp>
        <p:nvSpPr>
          <p:cNvPr id="15" name="Flèche droite rayée 14"/>
          <p:cNvSpPr/>
          <p:nvPr/>
        </p:nvSpPr>
        <p:spPr>
          <a:xfrm>
            <a:off x="4598895" y="3646019"/>
            <a:ext cx="887506" cy="616699"/>
          </a:xfrm>
          <a:prstGeom prst="striped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13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93061F-E455-55EE-F0A0-CA23E8D81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200" b="1" dirty="0" smtClean="0">
                <a:solidFill>
                  <a:srgbClr val="0070C0"/>
                </a:solidFill>
              </a:rPr>
              <a:t>La genèse et les enjeux</a:t>
            </a:r>
            <a:endParaRPr lang="fr-FR" sz="3200" b="1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6653" y="2370044"/>
            <a:ext cx="10515600" cy="3638200"/>
          </a:xfrm>
        </p:spPr>
        <p:txBody>
          <a:bodyPr>
            <a:noAutofit/>
          </a:bodyPr>
          <a:lstStyle/>
          <a:p>
            <a:r>
              <a:rPr lang="fr-FR" sz="2000" dirty="0" smtClean="0">
                <a:solidFill>
                  <a:schemeClr val="accent5">
                    <a:lumMod val="75000"/>
                  </a:schemeClr>
                </a:solidFill>
                <a:latin typeface="Roboto" pitchFamily="2" charset="0"/>
                <a:ea typeface="Roboto" pitchFamily="2" charset="0"/>
              </a:rPr>
              <a:t>Créer une 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  <a:latin typeface="Roboto" pitchFamily="2" charset="0"/>
                <a:ea typeface="Roboto" pitchFamily="2" charset="0"/>
              </a:rPr>
              <a:t>filière d’excellence du CAP au diplôme d’ingénieur pour les métiers du second œuvre en réponse aux défis de la transition énergétique, environnementale et </a:t>
            </a:r>
            <a:r>
              <a:rPr lang="fr-FR" sz="2000" dirty="0" smtClean="0">
                <a:solidFill>
                  <a:schemeClr val="accent5">
                    <a:lumMod val="75000"/>
                  </a:schemeClr>
                </a:solidFill>
                <a:latin typeface="Roboto" pitchFamily="2" charset="0"/>
                <a:ea typeface="Roboto" pitchFamily="2" charset="0"/>
              </a:rPr>
              <a:t>numérique</a:t>
            </a:r>
            <a:endParaRPr lang="fr-FR" sz="2000" dirty="0">
              <a:solidFill>
                <a:schemeClr val="accent5">
                  <a:lumMod val="75000"/>
                </a:schemeClr>
              </a:solidFill>
              <a:latin typeface="Roboto" pitchFamily="2" charset="0"/>
              <a:ea typeface="Roboto" pitchFamily="2" charset="0"/>
            </a:endParaRPr>
          </a:p>
          <a:p>
            <a:endParaRPr lang="fr-FR" sz="800" dirty="0">
              <a:solidFill>
                <a:schemeClr val="accent5">
                  <a:lumMod val="75000"/>
                </a:schemeClr>
              </a:solidFill>
              <a:latin typeface="Roboto" pitchFamily="2" charset="0"/>
              <a:ea typeface="Roboto" pitchFamily="2" charset="0"/>
            </a:endParaRPr>
          </a:p>
          <a:p>
            <a:r>
              <a:rPr lang="fr-FR" sz="2000" dirty="0">
                <a:solidFill>
                  <a:schemeClr val="accent5">
                    <a:lumMod val="75000"/>
                  </a:schemeClr>
                </a:solidFill>
                <a:latin typeface="Roboto" pitchFamily="2" charset="0"/>
                <a:ea typeface="Roboto" pitchFamily="2" charset="0"/>
              </a:rPr>
              <a:t>Un campus de 14 385 m² (12 950 m² formation et 1 435 m² hébergement) de performance </a:t>
            </a:r>
            <a:r>
              <a:rPr lang="fr-FR" sz="2000" dirty="0" err="1">
                <a:solidFill>
                  <a:schemeClr val="accent5">
                    <a:lumMod val="75000"/>
                  </a:schemeClr>
                </a:solidFill>
                <a:latin typeface="Roboto" pitchFamily="2" charset="0"/>
                <a:ea typeface="Roboto" pitchFamily="2" charset="0"/>
              </a:rPr>
              <a:t>Effinergie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  <a:latin typeface="Roboto" pitchFamily="2" charset="0"/>
                <a:ea typeface="Roboto" pitchFamily="2" charset="0"/>
              </a:rPr>
              <a:t> + pour un coût de construction de 41 M € </a:t>
            </a:r>
            <a:r>
              <a:rPr lang="fr-FR" sz="2000" dirty="0" smtClean="0">
                <a:solidFill>
                  <a:schemeClr val="accent5">
                    <a:lumMod val="75000"/>
                  </a:schemeClr>
                </a:solidFill>
                <a:latin typeface="Roboto" pitchFamily="2" charset="0"/>
                <a:ea typeface="Roboto" pitchFamily="2" charset="0"/>
              </a:rPr>
              <a:t>HT</a:t>
            </a:r>
            <a:endParaRPr lang="fr-FR" sz="2000" dirty="0">
              <a:solidFill>
                <a:schemeClr val="accent5">
                  <a:lumMod val="75000"/>
                </a:schemeClr>
              </a:solidFill>
              <a:latin typeface="Roboto" pitchFamily="2" charset="0"/>
              <a:ea typeface="Roboto" pitchFamily="2" charset="0"/>
            </a:endParaRPr>
          </a:p>
          <a:p>
            <a:endParaRPr lang="fr-FR" sz="800" dirty="0">
              <a:solidFill>
                <a:schemeClr val="accent5">
                  <a:lumMod val="75000"/>
                </a:schemeClr>
              </a:solidFill>
              <a:latin typeface="Roboto" pitchFamily="2" charset="0"/>
              <a:ea typeface="Roboto" pitchFamily="2" charset="0"/>
            </a:endParaRPr>
          </a:p>
          <a:p>
            <a:r>
              <a:rPr lang="fr-FR" sz="2000" dirty="0">
                <a:solidFill>
                  <a:schemeClr val="accent5">
                    <a:lumMod val="75000"/>
                  </a:schemeClr>
                </a:solidFill>
                <a:latin typeface="Roboto" pitchFamily="2" charset="0"/>
                <a:ea typeface="Roboto" pitchFamily="2" charset="0"/>
              </a:rPr>
              <a:t>Un projet né en 2012 porté par le syndicat GCCP avec le concours des syndicats CSEEE et GESTES et l’appui de la FFB Grand </a:t>
            </a:r>
            <a:r>
              <a:rPr lang="fr-FR" sz="2000" dirty="0" smtClean="0">
                <a:solidFill>
                  <a:schemeClr val="accent5">
                    <a:lumMod val="75000"/>
                  </a:schemeClr>
                </a:solidFill>
                <a:latin typeface="Roboto" pitchFamily="2" charset="0"/>
                <a:ea typeface="Roboto" pitchFamily="2" charset="0"/>
              </a:rPr>
              <a:t>Paris</a:t>
            </a:r>
            <a:endParaRPr lang="fr-FR" sz="2000" dirty="0">
              <a:solidFill>
                <a:schemeClr val="accent5">
                  <a:lumMod val="75000"/>
                </a:schemeClr>
              </a:solidFill>
              <a:latin typeface="Roboto" pitchFamily="2" charset="0"/>
              <a:ea typeface="Roboto" pitchFamily="2" charset="0"/>
            </a:endParaRPr>
          </a:p>
          <a:p>
            <a:endParaRPr lang="fr-FR" sz="800" dirty="0">
              <a:solidFill>
                <a:schemeClr val="accent5">
                  <a:lumMod val="75000"/>
                </a:schemeClr>
              </a:solidFill>
              <a:latin typeface="Roboto" pitchFamily="2" charset="0"/>
              <a:ea typeface="Roboto" pitchFamily="2" charset="0"/>
            </a:endParaRPr>
          </a:p>
          <a:p>
            <a:r>
              <a:rPr lang="fr-FR" sz="2000" dirty="0" smtClean="0">
                <a:solidFill>
                  <a:schemeClr val="accent5">
                    <a:lumMod val="75000"/>
                  </a:schemeClr>
                </a:solidFill>
                <a:latin typeface="Roboto" pitchFamily="2" charset="0"/>
                <a:ea typeface="Roboto" pitchFamily="2" charset="0"/>
              </a:rPr>
              <a:t>Cofinancé 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  <a:latin typeface="Roboto" pitchFamily="2" charset="0"/>
                <a:ea typeface="Roboto" pitchFamily="2" charset="0"/>
              </a:rPr>
              <a:t>par le PIA 1, le Conseil Régional IDF, le Conseil </a:t>
            </a:r>
            <a:r>
              <a:rPr lang="fr-FR" sz="2000" dirty="0" err="1">
                <a:solidFill>
                  <a:schemeClr val="accent5">
                    <a:lumMod val="75000"/>
                  </a:schemeClr>
                </a:solidFill>
                <a:latin typeface="Roboto" pitchFamily="2" charset="0"/>
                <a:ea typeface="Roboto" pitchFamily="2" charset="0"/>
              </a:rPr>
              <a:t>Dépt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  <a:latin typeface="Roboto" pitchFamily="2" charset="0"/>
                <a:ea typeface="Roboto" pitchFamily="2" charset="0"/>
              </a:rPr>
              <a:t> Val de Marne et l’EPT Grand Orly Seine </a:t>
            </a:r>
            <a:r>
              <a:rPr lang="fr-FR" sz="2000" dirty="0" smtClean="0">
                <a:solidFill>
                  <a:schemeClr val="accent5">
                    <a:lumMod val="75000"/>
                  </a:schemeClr>
                </a:solidFill>
                <a:latin typeface="Roboto" pitchFamily="2" charset="0"/>
                <a:ea typeface="Roboto" pitchFamily="2" charset="0"/>
              </a:rPr>
              <a:t>Bièvre</a:t>
            </a:r>
            <a:endParaRPr lang="fr-FR" sz="2000" dirty="0">
              <a:solidFill>
                <a:schemeClr val="accent5">
                  <a:lumMod val="75000"/>
                </a:schemeClr>
              </a:solidFill>
              <a:latin typeface="Roboto" pitchFamily="2" charset="0"/>
              <a:ea typeface="Roboto" pitchFamily="2" charset="0"/>
              <a:cs typeface="Arial" panose="020B060402020202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3948533" cy="44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4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93061F-E455-55EE-F0A0-CA23E8D81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552" y="256081"/>
            <a:ext cx="7520609" cy="80507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200" b="1" dirty="0">
                <a:solidFill>
                  <a:srgbClr val="0070C0"/>
                </a:solidFill>
              </a:rPr>
              <a:t>Focus Eco-campus : Offre de formations initiales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CF6F7729-7449-A26E-87B5-078EA20AB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270" y="1260217"/>
            <a:ext cx="8299174" cy="53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8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7bc821c-3a30-4882-8b75-342d0b5a7930" xsi:nil="true"/>
    <lcf76f155ced4ddcb4097134ff3c332f xmlns="8e7cfb4c-488f-4875-865e-bbc60cd3cb56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C2BB329286AB41B9D3C90CDA7FE214" ma:contentTypeVersion="14" ma:contentTypeDescription="Crée un document." ma:contentTypeScope="" ma:versionID="d901eec0a21d7db8df17c04768609b35">
  <xsd:schema xmlns:xsd="http://www.w3.org/2001/XMLSchema" xmlns:xs="http://www.w3.org/2001/XMLSchema" xmlns:p="http://schemas.microsoft.com/office/2006/metadata/properties" xmlns:ns2="8e7cfb4c-488f-4875-865e-bbc60cd3cb56" xmlns:ns3="57bc821c-3a30-4882-8b75-342d0b5a7930" targetNamespace="http://schemas.microsoft.com/office/2006/metadata/properties" ma:root="true" ma:fieldsID="401e04c126a74bc80ffe433518adc316" ns2:_="" ns3:_="">
    <xsd:import namespace="8e7cfb4c-488f-4875-865e-bbc60cd3cb56"/>
    <xsd:import namespace="57bc821c-3a30-4882-8b75-342d0b5a79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7cfb4c-488f-4875-865e-bbc60cd3cb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Balises d’images" ma:readOnly="false" ma:fieldId="{5cf76f15-5ced-4ddc-b409-7134ff3c332f}" ma:taxonomyMulti="true" ma:sspId="fd22ac3c-522f-4864-83ca-98fbc3ddb8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bc821c-3a30-4882-8b75-342d0b5a7930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1970cbd0-78e0-46da-a29c-a50548279f55}" ma:internalName="TaxCatchAll" ma:showField="CatchAllData" ma:web="57bc821c-3a30-4882-8b75-342d0b5a793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011FAB-0EE7-4361-9CE4-3C858464D2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00398AC-769F-40C8-BE62-8A679389C430}">
  <ds:schemaRefs>
    <ds:schemaRef ds:uri="57bc821c-3a30-4882-8b75-342d0b5a7930"/>
    <ds:schemaRef ds:uri="http://purl.org/dc/terms/"/>
    <ds:schemaRef ds:uri="http://purl.org/dc/dcmitype/"/>
    <ds:schemaRef ds:uri="http://schemas.openxmlformats.org/package/2006/metadata/core-properties"/>
    <ds:schemaRef ds:uri="8e7cfb4c-488f-4875-865e-bbc60cd3cb56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2EAE881-FAFA-46BE-A8EE-9A6880286B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7cfb4c-488f-4875-865e-bbc60cd3cb56"/>
    <ds:schemaRef ds:uri="57bc821c-3a30-4882-8b75-342d0b5a79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956</Words>
  <Application>Microsoft Office PowerPoint</Application>
  <PresentationFormat>Grand écran</PresentationFormat>
  <Paragraphs>183</Paragraphs>
  <Slides>30</Slides>
  <Notes>30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Calibri Light</vt:lpstr>
      <vt:lpstr>Footlight MT Light</vt:lpstr>
      <vt:lpstr>Roboto</vt:lpstr>
      <vt:lpstr>Tahoma</vt:lpstr>
      <vt:lpstr>Wingdings</vt:lpstr>
      <vt:lpstr>Thème Office</vt:lpstr>
      <vt:lpstr>Worksheet</vt:lpstr>
      <vt:lpstr>Présentation PowerPoint</vt:lpstr>
      <vt:lpstr>Présentation PowerPoint</vt:lpstr>
      <vt:lpstr>Ouverture</vt:lpstr>
      <vt:lpstr>Présentation PowerPoint</vt:lpstr>
      <vt:lpstr>Présentation PowerPoint</vt:lpstr>
      <vt:lpstr>Présentation PowerPoint</vt:lpstr>
      <vt:lpstr>La genèse</vt:lpstr>
      <vt:lpstr>La genèse et les enjeux</vt:lpstr>
      <vt:lpstr>Focus Eco-campus : Offre de formations initiales</vt:lpstr>
      <vt:lpstr>Focus Eco-campus : Offre de formations initiales</vt:lpstr>
      <vt:lpstr>SECTEUR CHAUFFAGE</vt:lpstr>
      <vt:lpstr>SECTEURS PAC/CLIM/CTA</vt:lpstr>
      <vt:lpstr>Présentation PowerPoint</vt:lpstr>
      <vt:lpstr>SECTEUR COUVERTURE</vt:lpstr>
      <vt:lpstr>SECTEUR TRAITEMENT DE L’EAU</vt:lpstr>
      <vt:lpstr>Présentation PowerPoint</vt:lpstr>
      <vt:lpstr>Présentation PowerPoint</vt:lpstr>
      <vt:lpstr>Présentation PowerPoint</vt:lpstr>
      <vt:lpstr>Afortech à l’Eco-campus </vt:lpstr>
      <vt:lpstr>Afortech à l’Eco-campus </vt:lpstr>
      <vt:lpstr>Afortech à l’Eco-campus </vt:lpstr>
      <vt:lpstr>Présentation PowerPoint</vt:lpstr>
      <vt:lpstr>Innovation</vt:lpstr>
      <vt:lpstr> La mutation des métiers  </vt:lpstr>
      <vt:lpstr> La mutation des métiers  </vt:lpstr>
      <vt:lpstr> La mutation des métiers </vt:lpstr>
      <vt:lpstr> La mutation des métiers </vt:lpstr>
      <vt:lpstr> La mutation des métiers </vt:lpstr>
      <vt:lpstr> Les besoins des entreprises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ROBIN MASSE Celine</dc:creator>
  <cp:lastModifiedBy>SAUDECERRE Catherine</cp:lastModifiedBy>
  <cp:revision>46</cp:revision>
  <cp:lastPrinted>2023-06-27T11:20:47Z</cp:lastPrinted>
  <dcterms:created xsi:type="dcterms:W3CDTF">2023-06-20T14:19:53Z</dcterms:created>
  <dcterms:modified xsi:type="dcterms:W3CDTF">2023-07-04T20:07:45Z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0x01010093C2BB329286AB41B9D3C90CDA7FE214</vt:lpwstr>
  </property>
</Properties>
</file>